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0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3" r:id="rId38"/>
    <p:sldId id="292" r:id="rId39"/>
    <p:sldId id="294" r:id="rId40"/>
    <p:sldId id="295" r:id="rId41"/>
    <p:sldId id="297" r:id="rId42"/>
    <p:sldId id="296" r:id="rId43"/>
    <p:sldId id="298" r:id="rId44"/>
    <p:sldId id="301" r:id="rId45"/>
    <p:sldId id="299" r:id="rId46"/>
    <p:sldId id="300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225379577@qq.com" initials="1" lastIdx="0" clrIdx="0">
    <p:extLst/>
  </p:cmAuthor>
  <p:cmAuthor id="2" name="1225379577@qq.com" initials="1 [2]" lastIdx="0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89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90"/>
    <p:restoredTop sz="94674"/>
  </p:normalViewPr>
  <p:slideViewPr>
    <p:cSldViewPr snapToGrid="0" snapToObjects="1">
      <p:cViewPr varScale="1">
        <p:scale>
          <a:sx n="103" d="100"/>
          <a:sy n="103" d="100"/>
        </p:scale>
        <p:origin x="176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commentAuthors" Target="commentAuthors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9/6/18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9/6/18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9/6/18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9/6/18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9/6/18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9/6/18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9/6/18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9/6/18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9/6/18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9/6/18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9/6/18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9/6/18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faribooksonline.com/library/view/refactoring-ruby-edition/9780321603968/bib.html#bib01_06" TargetMode="External"/><Relationship Id="rId4" Type="http://schemas.openxmlformats.org/officeDocument/2006/relationships/slide" Target="slide12.xml"/><Relationship Id="rId5" Type="http://schemas.openxmlformats.org/officeDocument/2006/relationships/slide" Target="slide13.xml"/><Relationship Id="rId6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2" Type="http://schemas.openxmlformats.org/officeDocument/2006/relationships/slide" Target="slide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com/catalog/formTemplateMethod.html" TargetMode="External"/><Relationship Id="rId4" Type="http://schemas.openxmlformats.org/officeDocument/2006/relationships/hyperlink" Target="https://refactoring.com/catalog/substituteAlgorithm.html" TargetMode="External"/><Relationship Id="rId5" Type="http://schemas.openxmlformats.org/officeDocument/2006/relationships/hyperlink" Target="https://refactoring.com/catalog/extractClas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factoring.com/catalog/extractMethod.htm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com/catalog/introduceParameterObject.html" TargetMode="External"/><Relationship Id="rId4" Type="http://schemas.openxmlformats.org/officeDocument/2006/relationships/hyperlink" Target="https://refactoring.com/catalog/preserveWholeObject.html" TargetMode="External"/><Relationship Id="rId5" Type="http://schemas.openxmlformats.org/officeDocument/2006/relationships/hyperlink" Target="https://refactoring.com/catalog/replaceMethodWithMethodObject.html" TargetMode="External"/><Relationship Id="rId6" Type="http://schemas.openxmlformats.org/officeDocument/2006/relationships/hyperlink" Target="https://refactoring.com/catalog/extractMethod.html" TargetMode="External"/><Relationship Id="rId7" Type="http://schemas.openxmlformats.org/officeDocument/2006/relationships/hyperlink" Target="https://refactoring.com/catalog/decomposeConditional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factoring.com/catalog/replaceTempWithChain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com/catalog/extractSubclass.html" TargetMode="External"/><Relationship Id="rId4" Type="http://schemas.openxmlformats.org/officeDocument/2006/relationships/hyperlink" Target="https://refactoring.com/catalog/extractInterface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factoring.com/catalog/extractClass.html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com/catalog/moveMethod.html" TargetMode="External"/><Relationship Id="rId4" Type="http://schemas.openxmlformats.org/officeDocument/2006/relationships/hyperlink" Target="https://refactoring.com/catalog/moveField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factoring.com/catalog/extractClass.htm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factoring.com/catalog/moveMethod.html" TargetMode="External"/><Relationship Id="rId3" Type="http://schemas.openxmlformats.org/officeDocument/2006/relationships/hyperlink" Target="https://refactoring.com/catalog/extractMethod.html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factoring.com/catalog/introduceParameterObject.html" TargetMode="External"/><Relationship Id="rId3" Type="http://schemas.openxmlformats.org/officeDocument/2006/relationships/hyperlink" Target="https://refactoring.com/catalog/preserveWholeObject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com/catalog/replaceTypeCodeWithSubclasses.html" TargetMode="External"/><Relationship Id="rId4" Type="http://schemas.openxmlformats.org/officeDocument/2006/relationships/hyperlink" Target="https://refactoring.com/catalog/replaceTypeCodeWithStateStrategy.html" TargetMode="External"/><Relationship Id="rId5" Type="http://schemas.openxmlformats.org/officeDocument/2006/relationships/hyperlink" Target="https://refactoring.com/catalog/extractClass.html" TargetMode="External"/><Relationship Id="rId6" Type="http://schemas.openxmlformats.org/officeDocument/2006/relationships/hyperlink" Target="https://refactoring.com/catalog/introduceParameterObject.html" TargetMode="External"/><Relationship Id="rId7" Type="http://schemas.openxmlformats.org/officeDocument/2006/relationships/hyperlink" Target="https://refactoring.com/catalog/replaceArrayWithObject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factoring.com/catalog/replaceTypeCodeWithClass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com/catalog/moveMethod.html" TargetMode="External"/><Relationship Id="rId4" Type="http://schemas.openxmlformats.org/officeDocument/2006/relationships/hyperlink" Target="https://refactoring.com/catalog/replaceTypeCodeWithSubclasses.html" TargetMode="External"/><Relationship Id="rId5" Type="http://schemas.openxmlformats.org/officeDocument/2006/relationships/hyperlink" Target="https://refactoring.com/catalog/replaceTypeCodeWithStateStrategy.html" TargetMode="External"/><Relationship Id="rId6" Type="http://schemas.openxmlformats.org/officeDocument/2006/relationships/hyperlink" Target="https://refactoring.com/catalog/replaceConditionalWithPolymorphism.html" TargetMode="External"/><Relationship Id="rId7" Type="http://schemas.openxmlformats.org/officeDocument/2006/relationships/hyperlink" Target="https://refactoring.com/catalog/replaceParameterWithExplicitMethods.html" TargetMode="External"/><Relationship Id="rId8" Type="http://schemas.openxmlformats.org/officeDocument/2006/relationships/hyperlink" Target="https://refactoring.com/catalog/introduceNullObject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factoring.com/catalog/extractMethod.html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factoring.com/catalog/collapseHierarchy.html" TargetMode="External"/><Relationship Id="rId3" Type="http://schemas.openxmlformats.org/officeDocument/2006/relationships/hyperlink" Target="https://refactoring.com/catalog/inlineClass.htm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com/catalog/inlineClass.html" TargetMode="External"/><Relationship Id="rId4" Type="http://schemas.openxmlformats.org/officeDocument/2006/relationships/hyperlink" Target="https://refactoring.com/catalog/removeParameter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factoring.com/catalog/collapseHierarchy.html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factoring.com/catalog/extractClass.html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factoring.com/catalog/hideDelegate.html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factoring.com/catalog/removeMiddleMan.html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factoring.com/catalog/changeBidirectionalAssociationToUnidirectional.html" TargetMode="External"/><Relationship Id="rId3" Type="http://schemas.openxmlformats.org/officeDocument/2006/relationships/hyperlink" Target="https://refactoring.com/catalog/hideDelegate.html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hyperlink" Target="https://www.safaribooksonline.com/library/view/refactoring-ruby-edition/9780321603968/bib.html#bib01_05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factoring.com/catalog/introduceForeignMethod.html" TargetMode="External"/><Relationship Id="rId3" Type="http://schemas.openxmlformats.org/officeDocument/2006/relationships/hyperlink" Target="https://refactoring.com/catalog/introduceLocalExtension.html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factoring.com/catalog/encapsulateField.html" TargetMode="External"/><Relationship Id="rId3" Type="http://schemas.openxmlformats.org/officeDocument/2006/relationships/hyperlink" Target="https://refactoring.com/catalog/encapsulateCollection.html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com/catalog/pushDownField.html" TargetMode="External"/><Relationship Id="rId4" Type="http://schemas.openxmlformats.org/officeDocument/2006/relationships/hyperlink" Target="https://refactoring.com/catalog/replaceInheritanceWithDelegation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factoring.com/catalog/pushDownMethod.html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factoring.com/catalog/introduceAssertion.html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Gof%20&#35774;&#35745;&#27169;&#24335;.xmind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GoF&#35774;&#35745;&#27169;&#24335;.pdf" TargetMode="External"/><Relationship Id="rId4" Type="http://schemas.openxmlformats.org/officeDocument/2006/relationships/hyperlink" Target="http://my.safaribooksonline.com/book/web-development/ruby/9780321603968" TargetMode="External"/><Relationship Id="rId5" Type="http://schemas.openxmlformats.org/officeDocument/2006/relationships/hyperlink" Target="https://refactoring.com/catalog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file://localhost/Users/clarence/private/Refactor_share/&#37325;&#26500;_&#25913;&#21892;&#26082;&#26377;&#20195;&#30721;&#30340;&#35774;&#35745;%5B&#39640;&#28165;&#29256;%5D.pdf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8.xml"/><Relationship Id="rId3" Type="http://schemas.openxmlformats.org/officeDocument/2006/relationships/slide" Target="slide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重构 </a:t>
            </a:r>
            <a:r>
              <a:rPr kumimoji="1" lang="zh-CN" altLang="en-US" sz="4000" dirty="0" smtClean="0"/>
              <a:t>改善既有代码的设计</a:t>
            </a:r>
            <a:endParaRPr kumimoji="1" lang="zh-CN" altLang="en-US" sz="4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zh-CN" altLang="en-US" dirty="0" smtClean="0"/>
              <a:t>软件开发的不朽经典</a:t>
            </a:r>
            <a:endParaRPr kumimoji="1" lang="en-US" altLang="zh-CN" dirty="0" smtClean="0"/>
          </a:p>
          <a:p>
            <a:r>
              <a:rPr kumimoji="1" lang="zh-CN" altLang="en-US" dirty="0" smtClean="0"/>
              <a:t>生动阐释重构原理和具体做法</a:t>
            </a:r>
            <a:endParaRPr kumimoji="1" lang="en-US" altLang="zh-CN" dirty="0" smtClean="0"/>
          </a:p>
          <a:p>
            <a:r>
              <a:rPr kumimoji="1" lang="zh-CN" altLang="en-US" dirty="0" smtClean="0"/>
              <a:t>普通程序员进阶到编程高手必须修炼的秘籍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500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运用多态取代价格相关的条件逻辑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 关于 </a:t>
            </a:r>
            <a:r>
              <a:rPr kumimoji="1" lang="en-US" altLang="zh-CN" dirty="0" smtClean="0"/>
              <a:t>switch</a:t>
            </a:r>
            <a:r>
              <a:rPr kumimoji="1" lang="zh-CN" altLang="en-US" dirty="0" smtClean="0"/>
              <a:t> 语句</a:t>
            </a:r>
            <a:r>
              <a:rPr kumimoji="1" lang="en-US" altLang="zh-CN" dirty="0" smtClean="0"/>
              <a:t>.</a:t>
            </a:r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 将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getCharge</a:t>
            </a:r>
            <a:r>
              <a:rPr kumimoji="1" lang="zh-CN" altLang="en-US" dirty="0" smtClean="0"/>
              <a:t> 移动到 </a:t>
            </a:r>
            <a:r>
              <a:rPr kumimoji="1" lang="en-US" altLang="zh-CN" dirty="0" smtClean="0"/>
              <a:t>Movie</a:t>
            </a:r>
            <a:r>
              <a:rPr kumimoji="1" lang="zh-CN" altLang="en-US" dirty="0" smtClean="0"/>
              <a:t>类</a:t>
            </a:r>
            <a:r>
              <a:rPr kumimoji="1" lang="en-US" altLang="zh-CN" dirty="0" smtClean="0"/>
              <a:t>.</a:t>
            </a:r>
          </a:p>
          <a:p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 同理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将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getFrequentRenterPoints</a:t>
            </a:r>
            <a:r>
              <a:rPr kumimoji="1" lang="zh-CN" altLang="en-US" dirty="0" smtClean="0"/>
              <a:t>移动到</a:t>
            </a:r>
            <a:r>
              <a:rPr kumimoji="1" lang="en-US" altLang="zh-CN" dirty="0" smtClean="0"/>
              <a:t>Movie</a:t>
            </a:r>
            <a:r>
              <a:rPr kumimoji="1" lang="zh-CN" altLang="en-US" dirty="0" smtClean="0"/>
              <a:t>类</a:t>
            </a:r>
            <a:r>
              <a:rPr kumimoji="1" lang="en-US" altLang="zh-CN" dirty="0" smtClean="0"/>
              <a:t>.</a:t>
            </a:r>
          </a:p>
          <a:p>
            <a:r>
              <a:rPr kumimoji="1" lang="en-US" altLang="zh-CN" strike="sngStrike" dirty="0" smtClean="0"/>
              <a:t>4.</a:t>
            </a:r>
            <a:r>
              <a:rPr kumimoji="1" lang="zh-CN" altLang="en-US" strike="sngStrike" dirty="0" smtClean="0"/>
              <a:t> 继承</a:t>
            </a:r>
            <a:r>
              <a:rPr kumimoji="1" lang="en-US" altLang="zh-CN" strike="sngStrike" dirty="0" smtClean="0"/>
              <a:t>?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>
                <a:hlinkClick r:id="rId2" action="ppaction://hlinksldjump"/>
              </a:rPr>
              <a:t>[</a:t>
            </a:r>
            <a:r>
              <a:rPr kumimoji="1" lang="zh-CN" altLang="en-US" dirty="0">
                <a:hlinkClick r:id="rId2" action="ppaction://hlinksldjump"/>
              </a:rPr>
              <a:t>以继承机制表现不同的影片类型</a:t>
            </a:r>
            <a:r>
              <a:rPr kumimoji="1" lang="en-US" altLang="zh-CN" dirty="0" smtClean="0">
                <a:hlinkClick r:id="rId2" action="ppaction://hlinksldjump"/>
              </a:rPr>
              <a:t>]</a:t>
            </a:r>
            <a:r>
              <a:rPr kumimoji="1" lang="en-US" altLang="zh-CN" dirty="0" smtClean="0"/>
              <a:t>.</a:t>
            </a:r>
          </a:p>
          <a:p>
            <a:r>
              <a:rPr kumimoji="1" lang="en-US" altLang="zh-CN" dirty="0" smtClean="0"/>
              <a:t>4.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State</a:t>
            </a:r>
            <a:r>
              <a:rPr kumimoji="1" lang="zh-CN" altLang="en-US" dirty="0" smtClean="0"/>
              <a:t> 模式 </a:t>
            </a:r>
            <a:r>
              <a:rPr lang="en-US" altLang="zh-CN" sz="1400" dirty="0" smtClean="0">
                <a:hlinkClick r:id="rId3"/>
              </a:rPr>
              <a:t>[</a:t>
            </a:r>
            <a:r>
              <a:rPr lang="en-US" altLang="zh-CN" sz="1400" dirty="0">
                <a:hlinkClick r:id="rId3"/>
              </a:rPr>
              <a:t>Gang of Four</a:t>
            </a:r>
            <a:r>
              <a:rPr lang="en-US" altLang="zh-CN" sz="1400" dirty="0" smtClean="0">
                <a:hlinkClick r:id="rId3"/>
              </a:rPr>
              <a:t>]</a:t>
            </a:r>
            <a:r>
              <a:rPr lang="en-US" altLang="zh-CN" sz="1400" dirty="0" smtClean="0"/>
              <a:t>.</a:t>
            </a:r>
            <a:r>
              <a:rPr lang="zh-CN" altLang="en-US" sz="1400" dirty="0" smtClean="0"/>
              <a:t> </a:t>
            </a:r>
            <a:r>
              <a:rPr lang="en-US" altLang="zh-CN" dirty="0" smtClean="0">
                <a:hlinkClick r:id="rId4" action="ppaction://hlinksldjump"/>
              </a:rPr>
              <a:t>[</a:t>
            </a:r>
            <a:r>
              <a:rPr lang="zh-CN" altLang="en-US" dirty="0" smtClean="0">
                <a:hlinkClick r:id="rId4" action="ppaction://hlinksldjump"/>
              </a:rPr>
              <a:t>运用</a:t>
            </a:r>
            <a:r>
              <a:rPr lang="en-US" altLang="zh-CN" dirty="0" smtClean="0">
                <a:hlinkClick r:id="rId4" action="ppaction://hlinksldjump"/>
              </a:rPr>
              <a:t>State</a:t>
            </a:r>
            <a:r>
              <a:rPr lang="zh-CN" altLang="en-US" dirty="0" smtClean="0">
                <a:hlinkClick r:id="rId4" action="ppaction://hlinksldjump"/>
              </a:rPr>
              <a:t>模式表现不同的影片</a:t>
            </a:r>
            <a:r>
              <a:rPr lang="en-US" altLang="zh-CN" dirty="0" smtClean="0">
                <a:hlinkClick r:id="rId4" action="ppaction://hlinksldjump"/>
              </a:rPr>
              <a:t>]</a:t>
            </a:r>
            <a:endParaRPr lang="en-US" altLang="zh-CN" dirty="0" smtClean="0"/>
          </a:p>
          <a:p>
            <a:r>
              <a:rPr lang="zh-CN" altLang="en-US" dirty="0" smtClean="0"/>
              <a:t>三种重构手法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>
                <a:hlinkClick r:id="rId5" action="ppaction://hlinksldjump"/>
              </a:rPr>
              <a:t>[</a:t>
            </a:r>
            <a:r>
              <a:rPr lang="en-US" altLang="zh-CN" dirty="0">
                <a:hlinkClick r:id="rId5" action="ppaction://hlinksldjump"/>
              </a:rPr>
              <a:t>state</a:t>
            </a:r>
            <a:r>
              <a:rPr lang="zh-CN" altLang="en-US" dirty="0">
                <a:hlinkClick r:id="rId5" action="ppaction://hlinksldjump"/>
              </a:rPr>
              <a:t>之后的交互图</a:t>
            </a:r>
            <a:r>
              <a:rPr lang="en-US" altLang="zh-CN" dirty="0" smtClean="0">
                <a:hlinkClick r:id="rId5" action="ppaction://hlinksldjump"/>
              </a:rPr>
              <a:t>]</a:t>
            </a:r>
            <a:r>
              <a:rPr lang="zh-CN" altLang="en-US" dirty="0"/>
              <a:t> </a:t>
            </a:r>
            <a:r>
              <a:rPr lang="zh-CN" altLang="en-US" dirty="0" smtClean="0"/>
              <a:t>  </a:t>
            </a:r>
            <a:r>
              <a:rPr lang="en-US" altLang="zh-CN" dirty="0" smtClean="0">
                <a:hlinkClick r:id="rId6" action="ppaction://hlinksldjump"/>
              </a:rPr>
              <a:t>[state</a:t>
            </a:r>
            <a:r>
              <a:rPr lang="zh-CN" altLang="en-US" dirty="0" smtClean="0">
                <a:hlinkClick r:id="rId6" action="ppaction://hlinksldjump"/>
              </a:rPr>
              <a:t>之后的类图</a:t>
            </a:r>
            <a:r>
              <a:rPr lang="en-US" altLang="zh-CN" dirty="0" smtClean="0">
                <a:hlinkClick r:id="rId6" action="ppaction://hlinksldjump"/>
              </a:rPr>
              <a:t>]</a:t>
            </a:r>
            <a:r>
              <a:rPr lang="zh-CN" altLang="en-US" dirty="0" smtClean="0">
                <a:hlinkClick r:id="rId6" action="ppaction://hlinksldjump"/>
              </a:rPr>
              <a:t> </a:t>
            </a:r>
            <a:endParaRPr lang="en-US" altLang="zh-CN" dirty="0" smtClean="0"/>
          </a:p>
          <a:p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Replace Type Code with State/Strategy</a:t>
            </a:r>
            <a:r>
              <a:rPr lang="zh-CN" altLang="en-US" dirty="0" smtClean="0"/>
              <a:t> 将与类型相关的行为搬移至</a:t>
            </a:r>
            <a:r>
              <a:rPr lang="en-US" altLang="zh-CN" dirty="0" smtClean="0"/>
              <a:t>state</a:t>
            </a:r>
            <a:r>
              <a:rPr lang="zh-CN" altLang="en-US" dirty="0" smtClean="0"/>
              <a:t>模式内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-</a:t>
            </a:r>
            <a:r>
              <a:rPr lang="zh-CN" altLang="en-US" dirty="0" smtClean="0"/>
              <a:t> 然后运用</a:t>
            </a:r>
            <a:r>
              <a:rPr lang="en-US" altLang="zh-CN" dirty="0" smtClean="0"/>
              <a:t>Move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Method</a:t>
            </a:r>
            <a:r>
              <a:rPr lang="zh-CN" altLang="en-US" dirty="0" smtClean="0"/>
              <a:t>将</a:t>
            </a:r>
            <a:r>
              <a:rPr lang="en-US" altLang="zh-CN" dirty="0" smtClean="0"/>
              <a:t>switch</a:t>
            </a:r>
            <a:r>
              <a:rPr lang="zh-CN" altLang="en-US" dirty="0" smtClean="0"/>
              <a:t>语句移到</a:t>
            </a:r>
            <a:r>
              <a:rPr lang="en-US" altLang="zh-CN" dirty="0" smtClean="0"/>
              <a:t>Price</a:t>
            </a:r>
            <a:r>
              <a:rPr lang="zh-CN" altLang="en-US" dirty="0" smtClean="0"/>
              <a:t>类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-</a:t>
            </a:r>
            <a:r>
              <a:rPr lang="zh-CN" altLang="en-US" dirty="0" smtClean="0"/>
              <a:t> 最后运用</a:t>
            </a:r>
            <a:r>
              <a:rPr lang="en-US" altLang="zh-CN" dirty="0" smtClean="0"/>
              <a:t>Replace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Conditional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Polymorphism</a:t>
            </a:r>
            <a:r>
              <a:rPr lang="zh-CN" altLang="en-US" dirty="0" smtClean="0"/>
              <a:t>去掉</a:t>
            </a:r>
            <a:r>
              <a:rPr lang="en-US" altLang="zh-CN" dirty="0" smtClean="0"/>
              <a:t>Switch</a:t>
            </a:r>
            <a:r>
              <a:rPr lang="zh-CN" altLang="en-US" dirty="0" smtClean="0"/>
              <a:t>语句</a:t>
            </a:r>
            <a:r>
              <a:rPr lang="en-US" altLang="zh-CN" dirty="0" smtClean="0"/>
              <a:t>.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5" name="圆角矩形标注 4"/>
          <p:cNvSpPr/>
          <p:nvPr/>
        </p:nvSpPr>
        <p:spPr>
          <a:xfrm>
            <a:off x="4689563" y="1737360"/>
            <a:ext cx="6466117" cy="770709"/>
          </a:xfrm>
          <a:prstGeom prst="wedgeRoundRectCallout">
            <a:avLst>
              <a:gd name="adj1" fmla="val -69628"/>
              <a:gd name="adj2" fmla="val -1968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最好不要在另外一个对象的属性基础上运用</a:t>
            </a:r>
            <a:r>
              <a:rPr kumimoji="1" lang="en-US" altLang="zh-CN" dirty="0" smtClean="0"/>
              <a:t>switch</a:t>
            </a:r>
            <a:r>
              <a:rPr kumimoji="1" lang="zh-CN" altLang="en-US" dirty="0" smtClean="0"/>
              <a:t>语句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如果不得不使用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也应该在对象自己的基础上进行使用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6565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以继承机制表现不同的影片类型</a:t>
            </a:r>
            <a:endParaRPr kumimoji="1" lang="zh-CN" altLang="en-US" dirty="0"/>
          </a:p>
        </p:txBody>
      </p:sp>
      <p:pic>
        <p:nvPicPr>
          <p:cNvPr id="3074" name="Picture 2" descr="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872" y="2377439"/>
            <a:ext cx="7577111" cy="3108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493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运用</a:t>
            </a:r>
            <a:r>
              <a:rPr lang="en-US" altLang="zh-CN" dirty="0"/>
              <a:t>State</a:t>
            </a:r>
            <a:r>
              <a:rPr lang="zh-CN" altLang="en-US" dirty="0"/>
              <a:t>模式表现不同的影片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56774"/>
            <a:ext cx="9368574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88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加入</a:t>
            </a:r>
            <a:r>
              <a:rPr kumimoji="1" lang="en-US" altLang="zh-CN" dirty="0" smtClean="0"/>
              <a:t>state</a:t>
            </a:r>
            <a:r>
              <a:rPr kumimoji="1" lang="zh-CN" altLang="en-US" dirty="0" smtClean="0"/>
              <a:t>模式之后的交互图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9998" y="1846263"/>
            <a:ext cx="6552330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3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加入</a:t>
            </a:r>
            <a:r>
              <a:rPr kumimoji="1" lang="en-US" altLang="zh-CN" dirty="0" smtClean="0"/>
              <a:t>state</a:t>
            </a:r>
            <a:r>
              <a:rPr kumimoji="1" lang="zh-CN" altLang="en-US" dirty="0" smtClean="0"/>
              <a:t>模式后的类图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9849" y="1737360"/>
            <a:ext cx="5493225" cy="442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4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/>
              <a:t>重构原则</a:t>
            </a:r>
            <a:endParaRPr kumimoji="1"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开始无聊的理论知识</a:t>
            </a:r>
            <a:endParaRPr kumimoji="1" lang="en-US" altLang="zh-CN" dirty="0" smtClean="0"/>
          </a:p>
          <a:p>
            <a:r>
              <a:rPr kumimoji="1" lang="zh-CN" altLang="en-US" dirty="0" smtClean="0"/>
              <a:t>小步前进</a:t>
            </a:r>
            <a:r>
              <a:rPr kumimoji="1" lang="en-US" altLang="zh-CN" dirty="0" smtClean="0"/>
              <a:t>,</a:t>
            </a:r>
            <a:r>
              <a:rPr kumimoji="1" lang="zh-CN" altLang="en-US" smtClean="0"/>
              <a:t>频繁测试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821987" y="20137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363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何为</a:t>
            </a:r>
            <a:r>
              <a:rPr kumimoji="1" lang="zh-CN" altLang="en-US" dirty="0" smtClean="0"/>
              <a:t>重构</a:t>
            </a:r>
            <a:endParaRPr kumimoji="1"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22541" y="1883312"/>
            <a:ext cx="10058400" cy="4023360"/>
          </a:xfrm>
        </p:spPr>
        <p:txBody>
          <a:bodyPr/>
          <a:lstStyle/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两顶帽子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文档 3"/>
          <p:cNvSpPr/>
          <p:nvPr/>
        </p:nvSpPr>
        <p:spPr>
          <a:xfrm>
            <a:off x="1769337" y="1883312"/>
            <a:ext cx="4193051" cy="1179435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名词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对软件内部结构的一种调整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目的是在不改变软件可观察行为的前提下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提高可理解性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降低修改成本</a:t>
            </a:r>
            <a:endParaRPr kumimoji="1" lang="zh-CN" altLang="en-US" dirty="0"/>
          </a:p>
        </p:txBody>
      </p:sp>
      <p:sp>
        <p:nvSpPr>
          <p:cNvPr id="5" name="文档 4"/>
          <p:cNvSpPr/>
          <p:nvPr/>
        </p:nvSpPr>
        <p:spPr>
          <a:xfrm>
            <a:off x="6764054" y="1901240"/>
            <a:ext cx="4391626" cy="1179435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动词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使用一系列重构手法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在不改变软件可观察行为的前提下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调整其结构</a:t>
            </a:r>
            <a:endParaRPr kumimoji="1" lang="zh-CN" altLang="en-US" dirty="0"/>
          </a:p>
        </p:txBody>
      </p:sp>
      <p:sp>
        <p:nvSpPr>
          <p:cNvPr id="6" name="文档 5"/>
          <p:cNvSpPr/>
          <p:nvPr/>
        </p:nvSpPr>
        <p:spPr>
          <a:xfrm>
            <a:off x="2646160" y="4380589"/>
            <a:ext cx="1850685" cy="792661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添加新的功能</a:t>
            </a:r>
            <a:endParaRPr kumimoji="1" lang="zh-CN" altLang="en-US" dirty="0"/>
          </a:p>
        </p:txBody>
      </p:sp>
      <p:sp>
        <p:nvSpPr>
          <p:cNvPr id="7" name="文档 6"/>
          <p:cNvSpPr/>
          <p:nvPr/>
        </p:nvSpPr>
        <p:spPr>
          <a:xfrm>
            <a:off x="8004132" y="4380589"/>
            <a:ext cx="1736106" cy="792661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重构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0734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为何重构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改进软件设计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技术负债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使软件更易理解</a:t>
            </a:r>
            <a:endParaRPr kumimoji="1" lang="en-US" altLang="zh-CN" dirty="0" smtClean="0"/>
          </a:p>
          <a:p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帮助找到</a:t>
            </a:r>
            <a:r>
              <a:rPr kumimoji="1" lang="en-US" altLang="zh-CN" dirty="0" smtClean="0"/>
              <a:t>bug</a:t>
            </a:r>
          </a:p>
          <a:p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提高编程速度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1701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何时重构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三次法则 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事不过三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添加新功能时</a:t>
            </a:r>
            <a:endParaRPr kumimoji="1" lang="en-US" altLang="zh-CN" dirty="0" smtClean="0"/>
          </a:p>
          <a:p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修补错误时</a:t>
            </a:r>
            <a:endParaRPr kumimoji="1" lang="en-US" altLang="zh-CN" dirty="0" smtClean="0"/>
          </a:p>
          <a:p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复审代码时</a:t>
            </a:r>
            <a:endParaRPr kumimoji="1" lang="en-US" altLang="zh-CN" dirty="0" smtClean="0"/>
          </a:p>
          <a:p>
            <a:r>
              <a:rPr kumimoji="1" lang="zh-CN" altLang="en-US" dirty="0" smtClean="0"/>
              <a:t>关于 间接层和重构</a:t>
            </a:r>
            <a:endParaRPr kumimoji="1" lang="en-US" altLang="zh-CN" dirty="0" smtClean="0"/>
          </a:p>
          <a:p>
            <a:r>
              <a:rPr kumimoji="1" lang="zh-CN" altLang="en-US" dirty="0" smtClean="0"/>
              <a:t>缺点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维护的类增多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 层层委托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导致可读性降低</a:t>
            </a:r>
            <a:endParaRPr kumimoji="1" lang="en-US" altLang="zh-CN" dirty="0" smtClean="0"/>
          </a:p>
          <a:p>
            <a:r>
              <a:rPr kumimoji="1" lang="zh-CN" altLang="en-US" dirty="0" smtClean="0"/>
              <a:t>优点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逻辑共享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分开解释意图和实现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隔离变化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封装一些条件逻辑等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7462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重构难题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数据库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 非对象类型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分割层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升级分割层</a:t>
            </a:r>
            <a:r>
              <a:rPr kumimoji="1" lang="en-US" altLang="zh-CN" dirty="0" smtClean="0"/>
              <a:t>);</a:t>
            </a:r>
            <a:r>
              <a:rPr kumimoji="1" lang="zh-CN" altLang="en-US" dirty="0" smtClean="0"/>
              <a:t> 对象型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自动迁移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or</a:t>
            </a:r>
            <a:r>
              <a:rPr kumimoji="1" lang="zh-CN" altLang="en-US" dirty="0" smtClean="0"/>
              <a:t> 手动模拟迁移后的假象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修改接口 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公开接口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发布接口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保留旧接口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旧接口调用新接口</a:t>
            </a:r>
            <a:r>
              <a:rPr kumimoji="1" lang="en-US" altLang="zh-CN" dirty="0" smtClean="0"/>
              <a:t>.</a:t>
            </a:r>
          </a:p>
          <a:p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难以通过重构手法完成的设计改动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比如将不考虑安全性构造起来的系统重构为具有良好安全性系统</a:t>
            </a:r>
            <a:r>
              <a:rPr kumimoji="1" lang="en-US" altLang="zh-CN" dirty="0" smtClean="0"/>
              <a:t>.</a:t>
            </a:r>
          </a:p>
          <a:p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何时不该重构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 重写比重构成本更低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/>
              <a:t>时间</a:t>
            </a:r>
            <a:r>
              <a:rPr kumimoji="1" lang="zh-CN" altLang="en-US" dirty="0" smtClean="0"/>
              <a:t>紧迫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即将上线</a:t>
            </a:r>
            <a:r>
              <a:rPr kumimoji="1" lang="en-US" altLang="zh-CN" dirty="0" smtClean="0"/>
              <a:t>.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449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什么是重构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所谓重构是这样一个过程</a:t>
            </a:r>
            <a:r>
              <a:rPr kumimoji="1" lang="en-US" altLang="zh-CN" dirty="0" smtClean="0"/>
              <a:t>:</a:t>
            </a:r>
          </a:p>
          <a:p>
            <a:r>
              <a:rPr kumimoji="1" lang="zh-CN" altLang="en-US" dirty="0" smtClean="0"/>
              <a:t>在不改变代码外在行为的前提下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对代码做出修改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以改进程序的内部结构</a:t>
            </a:r>
            <a:r>
              <a:rPr kumimoji="1" lang="en-US" altLang="zh-CN" dirty="0" smtClean="0"/>
              <a:t>.</a:t>
            </a:r>
          </a:p>
          <a:p>
            <a:r>
              <a:rPr kumimoji="1" lang="zh-CN" altLang="en-US" dirty="0" smtClean="0"/>
              <a:t>重构是一种经千锤百炼形成的一种有条不紊的程序整理的方法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可以最大限度减少整理过程中引入错误的几率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本质上来讲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重构就是在代码写好之后改进它的设计</a:t>
            </a:r>
            <a:r>
              <a:rPr kumimoji="1" lang="en-US" altLang="zh-CN" dirty="0" smtClean="0"/>
              <a:t>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292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重构与设计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一种观点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设计是软件开发的关键环节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编程只是码农们的机械式劳动</a:t>
            </a:r>
            <a:endParaRPr kumimoji="1" lang="en-US" altLang="zh-CN" dirty="0" smtClean="0"/>
          </a:p>
          <a:p>
            <a:r>
              <a:rPr kumimoji="1" lang="zh-CN" altLang="en-US" dirty="0" smtClean="0"/>
              <a:t>一种观点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重构可以取代设计 </a:t>
            </a:r>
            <a:r>
              <a:rPr kumimoji="1" lang="en-US" altLang="zh-CN" dirty="0" smtClean="0"/>
              <a:t>[</a:t>
            </a:r>
            <a:r>
              <a:rPr kumimoji="1" lang="zh-CN" altLang="en-US" dirty="0" smtClean="0"/>
              <a:t>极限编程 </a:t>
            </a:r>
            <a:r>
              <a:rPr kumimoji="1" lang="en-US" altLang="zh-CN" dirty="0" err="1" smtClean="0"/>
              <a:t>Beck,XP</a:t>
            </a:r>
            <a:r>
              <a:rPr kumimoji="1" lang="en-US" altLang="zh-CN" dirty="0" smtClean="0"/>
              <a:t>]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r>
              <a:rPr kumimoji="1" lang="en-US" altLang="zh-CN" dirty="0" smtClean="0"/>
              <a:t>Comment:</a:t>
            </a:r>
          </a:p>
          <a:p>
            <a:r>
              <a:rPr kumimoji="1" lang="zh-CN" altLang="en-US" dirty="0" smtClean="0"/>
              <a:t>根据经验和实际情况做适量的设计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然后通过有效的重构不断完善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弥补始料未及的尴尬</a:t>
            </a:r>
            <a:r>
              <a:rPr kumimoji="1" lang="en-US" altLang="zh-CN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410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重构与性能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为了使软件便于理解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可能会做出一些让程序变慢的操作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快速编写程序的方法</a:t>
            </a:r>
            <a:r>
              <a:rPr kumimoji="1" lang="en-US" altLang="zh-CN" dirty="0" smtClean="0"/>
              <a:t>:</a:t>
            </a:r>
          </a:p>
          <a:p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时间预算法</a:t>
            </a:r>
            <a:endParaRPr kumimoji="1" lang="en-US" altLang="zh-CN" dirty="0" smtClean="0"/>
          </a:p>
          <a:p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持续关注法</a:t>
            </a:r>
            <a:endParaRPr kumimoji="1" lang="en-US" altLang="zh-CN" dirty="0" smtClean="0"/>
          </a:p>
          <a:p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两者的结合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前期编写程序的阶段不对性能投以特别的关注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后期进入性能优化阶段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用合适的性能检测工具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找到性能热点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对症下药</a:t>
            </a:r>
            <a:r>
              <a:rPr kumimoji="1" lang="en-US" altLang="zh-CN" dirty="0" smtClean="0"/>
              <a:t>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592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/>
              <a:t>代码坏味道</a:t>
            </a:r>
            <a:endParaRPr kumimoji="1"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何时做重构动作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做怎样去做重构动作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8561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Duplicated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Code(</a:t>
            </a:r>
            <a:r>
              <a:rPr kumimoji="1" lang="zh-CN" altLang="en-US" dirty="0" smtClean="0"/>
              <a:t>重复代码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fontAlgn="base"/>
            <a:r>
              <a:rPr kumimoji="1" lang="zh-CN" altLang="en-US" dirty="0" smtClean="0"/>
              <a:t>同类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i="1" dirty="0" smtClean="0">
                <a:hlinkClick r:id="rId2"/>
              </a:rPr>
              <a:t>Extract</a:t>
            </a:r>
            <a:r>
              <a:rPr kumimoji="1" lang="zh-CN" altLang="en-US" i="1" dirty="0" smtClean="0">
                <a:hlinkClick r:id="rId2"/>
              </a:rPr>
              <a:t> </a:t>
            </a:r>
            <a:r>
              <a:rPr kumimoji="1" lang="en-US" altLang="zh-CN" i="1" dirty="0" smtClean="0">
                <a:hlinkClick r:id="rId2"/>
              </a:rPr>
              <a:t>Method</a:t>
            </a:r>
            <a:r>
              <a:rPr kumimoji="1" lang="zh-CN" altLang="en-US" i="1" dirty="0" smtClean="0">
                <a:hlinkClick r:id="rId2"/>
              </a:rPr>
              <a:t>  </a:t>
            </a:r>
            <a:r>
              <a:rPr kumimoji="1" lang="zh-CN" altLang="en-US" i="1" dirty="0" smtClean="0"/>
              <a:t> </a:t>
            </a:r>
            <a:r>
              <a:rPr kumimoji="1" lang="en-US" altLang="zh-CN" i="1" dirty="0" smtClean="0"/>
              <a:t>(</a:t>
            </a:r>
            <a:r>
              <a:rPr lang="en-US" altLang="zh-CN" dirty="0">
                <a:solidFill>
                  <a:srgbClr val="218920"/>
                </a:solidFill>
              </a:rPr>
              <a:t>You have a code fragment that can be grouped </a:t>
            </a:r>
            <a:r>
              <a:rPr lang="en-US" altLang="zh-CN" dirty="0" err="1" smtClean="0">
                <a:solidFill>
                  <a:srgbClr val="218920"/>
                </a:solidFill>
              </a:rPr>
              <a:t>together.</a:t>
            </a:r>
            <a:r>
              <a:rPr lang="en-US" altLang="zh-CN" b="1" i="1" dirty="0" err="1" smtClean="0">
                <a:solidFill>
                  <a:srgbClr val="218920"/>
                </a:solidFill>
              </a:rPr>
              <a:t>Turn</a:t>
            </a:r>
            <a:r>
              <a:rPr lang="en-US" altLang="zh-CN" b="1" i="1" dirty="0" smtClean="0">
                <a:solidFill>
                  <a:srgbClr val="218920"/>
                </a:solidFill>
              </a:rPr>
              <a:t> </a:t>
            </a:r>
            <a:r>
              <a:rPr lang="en-US" altLang="zh-CN" b="1" i="1" dirty="0">
                <a:solidFill>
                  <a:srgbClr val="218920"/>
                </a:solidFill>
              </a:rPr>
              <a:t>the fragment into a method whose name explains the purpose of the method</a:t>
            </a:r>
            <a:r>
              <a:rPr lang="en-US" altLang="zh-CN" b="1" i="1" dirty="0" smtClean="0">
                <a:solidFill>
                  <a:srgbClr val="218920"/>
                </a:solidFill>
              </a:rPr>
              <a:t>.</a:t>
            </a:r>
            <a:r>
              <a:rPr kumimoji="1" lang="en-US" altLang="zh-CN" i="1" dirty="0" smtClean="0">
                <a:solidFill>
                  <a:srgbClr val="218920"/>
                </a:solidFill>
              </a:rPr>
              <a:t>)</a:t>
            </a:r>
            <a:r>
              <a:rPr kumimoji="1" lang="zh-CN" altLang="en-US" dirty="0" smtClean="0"/>
              <a:t>抽出</a:t>
            </a:r>
            <a:endParaRPr kumimoji="1" lang="en-US" altLang="zh-CN" dirty="0" smtClean="0"/>
          </a:p>
          <a:p>
            <a:r>
              <a:rPr kumimoji="1" lang="zh-CN" altLang="en-US" dirty="0" smtClean="0"/>
              <a:t>兄弟类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继承同一父类</a:t>
            </a:r>
            <a:r>
              <a:rPr kumimoji="1" lang="en-US" altLang="zh-CN" dirty="0" smtClean="0"/>
              <a:t>):</a:t>
            </a:r>
            <a:r>
              <a:rPr kumimoji="1" lang="zh-CN" altLang="en-US" dirty="0" smtClean="0"/>
              <a:t> </a:t>
            </a:r>
            <a:r>
              <a:rPr kumimoji="1" lang="en-US" altLang="zh-CN" i="1" dirty="0" smtClean="0"/>
              <a:t>Extract</a:t>
            </a:r>
            <a:r>
              <a:rPr kumimoji="1" lang="zh-CN" altLang="en-US" i="1" dirty="0" smtClean="0"/>
              <a:t> </a:t>
            </a:r>
            <a:r>
              <a:rPr kumimoji="1" lang="en-US" altLang="zh-CN" i="1" dirty="0" smtClean="0"/>
              <a:t>Method</a:t>
            </a:r>
            <a:r>
              <a:rPr kumimoji="1" lang="zh-CN" altLang="en-US" i="1" dirty="0" smtClean="0"/>
              <a:t> </a:t>
            </a:r>
            <a:r>
              <a:rPr kumimoji="1" lang="zh-CN" altLang="en-US" dirty="0" smtClean="0"/>
              <a:t>抽出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然后 </a:t>
            </a:r>
            <a:r>
              <a:rPr kumimoji="1" lang="en-US" altLang="zh-CN" i="1" dirty="0" smtClean="0"/>
              <a:t>Pull</a:t>
            </a:r>
            <a:r>
              <a:rPr kumimoji="1" lang="zh-CN" altLang="en-US" i="1" dirty="0" smtClean="0"/>
              <a:t> </a:t>
            </a:r>
            <a:r>
              <a:rPr kumimoji="1" lang="en-US" altLang="zh-CN" i="1" dirty="0" smtClean="0"/>
              <a:t>up</a:t>
            </a:r>
            <a:r>
              <a:rPr kumimoji="1" lang="zh-CN" altLang="en-US" i="1" dirty="0" smtClean="0"/>
              <a:t> </a:t>
            </a:r>
            <a:r>
              <a:rPr kumimoji="1" lang="en-US" altLang="zh-CN" i="1" dirty="0" smtClean="0"/>
              <a:t>Method</a:t>
            </a:r>
            <a:r>
              <a:rPr kumimoji="1" lang="zh-CN" altLang="en-US" i="1" dirty="0" smtClean="0"/>
              <a:t> </a:t>
            </a:r>
            <a:r>
              <a:rPr kumimoji="1" lang="zh-CN" altLang="en-US" dirty="0" smtClean="0"/>
              <a:t>推入父类</a:t>
            </a:r>
            <a:endParaRPr kumimoji="1" lang="en-US" altLang="zh-CN" dirty="0" smtClean="0"/>
          </a:p>
          <a:p>
            <a:pPr fontAlgn="base"/>
            <a:r>
              <a:rPr kumimoji="1" lang="zh-CN" altLang="en-US" dirty="0" smtClean="0"/>
              <a:t>仅逻辑类似</a:t>
            </a:r>
            <a:r>
              <a:rPr kumimoji="1" lang="en-US" altLang="zh-CN" dirty="0" smtClean="0"/>
              <a:t>:</a:t>
            </a:r>
            <a:r>
              <a:rPr kumimoji="1" lang="zh-CN" altLang="en-US" dirty="0"/>
              <a:t> </a:t>
            </a:r>
            <a:r>
              <a:rPr kumimoji="1" lang="en-US" altLang="zh-CN" i="1" dirty="0" smtClean="0"/>
              <a:t>Extract</a:t>
            </a:r>
            <a:r>
              <a:rPr kumimoji="1" lang="zh-CN" altLang="en-US" i="1" dirty="0" smtClean="0"/>
              <a:t> </a:t>
            </a:r>
            <a:r>
              <a:rPr kumimoji="1" lang="en-US" altLang="zh-CN" i="1" dirty="0" smtClean="0"/>
              <a:t>Method</a:t>
            </a:r>
            <a:r>
              <a:rPr kumimoji="1" lang="zh-CN" altLang="en-US" i="1" dirty="0" smtClean="0"/>
              <a:t> </a:t>
            </a:r>
            <a:r>
              <a:rPr kumimoji="1" lang="zh-CN" altLang="en-US" dirty="0" smtClean="0"/>
              <a:t>将相似部分和差异部分分别抽出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尝试运用 </a:t>
            </a:r>
            <a:r>
              <a:rPr kumimoji="1" lang="en-US" altLang="zh-CN" i="1" dirty="0" smtClean="0">
                <a:hlinkClick r:id="rId3"/>
              </a:rPr>
              <a:t>Form</a:t>
            </a:r>
            <a:r>
              <a:rPr kumimoji="1" lang="zh-CN" altLang="en-US" i="1" dirty="0" smtClean="0">
                <a:hlinkClick r:id="rId3"/>
              </a:rPr>
              <a:t> </a:t>
            </a:r>
            <a:r>
              <a:rPr kumimoji="1" lang="en-US" altLang="zh-CN" i="1" dirty="0">
                <a:hlinkClick r:id="rId3"/>
              </a:rPr>
              <a:t>T</a:t>
            </a:r>
            <a:r>
              <a:rPr kumimoji="1" lang="en-US" altLang="zh-CN" i="1" dirty="0" smtClean="0">
                <a:hlinkClick r:id="rId3"/>
              </a:rPr>
              <a:t>emplate</a:t>
            </a:r>
            <a:r>
              <a:rPr kumimoji="1" lang="zh-CN" altLang="en-US" i="1" dirty="0" smtClean="0">
                <a:hlinkClick r:id="rId3"/>
              </a:rPr>
              <a:t> </a:t>
            </a:r>
            <a:r>
              <a:rPr kumimoji="1" lang="en-US" altLang="zh-CN" i="1" dirty="0" smtClean="0">
                <a:hlinkClick r:id="rId3"/>
              </a:rPr>
              <a:t>Method</a:t>
            </a:r>
            <a:r>
              <a:rPr kumimoji="1" lang="zh-CN" altLang="en-US" i="1" dirty="0" smtClean="0">
                <a:hlinkClick r:id="rId3"/>
              </a:rPr>
              <a:t> </a:t>
            </a:r>
            <a:r>
              <a:rPr kumimoji="1" lang="zh-CN" altLang="en-US" dirty="0" smtClean="0">
                <a:hlinkClick r:id="rId3"/>
              </a:rPr>
              <a:t> 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</a:t>
            </a:r>
            <a:r>
              <a:rPr lang="en-US" altLang="zh-CN" dirty="0">
                <a:solidFill>
                  <a:srgbClr val="218920"/>
                </a:solidFill>
              </a:rPr>
              <a:t>You have two methods in subclasses that perform similar steps in the same order, yet the steps are </a:t>
            </a:r>
            <a:r>
              <a:rPr lang="en-US" altLang="zh-CN" dirty="0" smtClean="0">
                <a:solidFill>
                  <a:srgbClr val="218920"/>
                </a:solidFill>
              </a:rPr>
              <a:t>different.</a:t>
            </a:r>
            <a:r>
              <a:rPr lang="zh-CN" altLang="en-US" dirty="0" smtClean="0">
                <a:solidFill>
                  <a:srgbClr val="218920"/>
                </a:solidFill>
              </a:rPr>
              <a:t> </a:t>
            </a:r>
            <a:r>
              <a:rPr lang="en-US" altLang="zh-CN" b="1" i="1" dirty="0" smtClean="0">
                <a:solidFill>
                  <a:srgbClr val="218920"/>
                </a:solidFill>
              </a:rPr>
              <a:t>Get </a:t>
            </a:r>
            <a:r>
              <a:rPr lang="en-US" altLang="zh-CN" b="1" i="1" dirty="0">
                <a:solidFill>
                  <a:srgbClr val="218920"/>
                </a:solidFill>
              </a:rPr>
              <a:t>the steps into methods with the same signature, so that the original methods become the same. Then you can pull them up</a:t>
            </a:r>
            <a:r>
              <a:rPr lang="en-US" altLang="zh-CN" b="1" i="1" dirty="0" smtClean="0"/>
              <a:t>.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获得</a:t>
            </a:r>
            <a:r>
              <a:rPr kumimoji="1" lang="zh-CN" altLang="en-US" dirty="0" smtClean="0"/>
              <a:t>一个 </a:t>
            </a:r>
            <a:r>
              <a:rPr kumimoji="1" lang="en-US" altLang="zh-CN" i="1" dirty="0"/>
              <a:t>Template</a:t>
            </a:r>
            <a:r>
              <a:rPr kumimoji="1" lang="zh-CN" altLang="en-US" i="1" dirty="0"/>
              <a:t> </a:t>
            </a:r>
            <a:r>
              <a:rPr kumimoji="1" lang="en-US" altLang="zh-CN" i="1" dirty="0" smtClean="0"/>
              <a:t>Metho</a:t>
            </a:r>
            <a:r>
              <a:rPr kumimoji="1" lang="en-US" altLang="zh-CN" dirty="0" smtClean="0"/>
              <a:t>d(</a:t>
            </a:r>
            <a:r>
              <a:rPr kumimoji="1" lang="zh-CN" altLang="en-US" dirty="0" smtClean="0"/>
              <a:t>设计模式</a:t>
            </a:r>
            <a:r>
              <a:rPr kumimoji="1" lang="en-US" altLang="zh-CN" dirty="0" smtClean="0"/>
              <a:t>)</a:t>
            </a:r>
          </a:p>
          <a:p>
            <a:pPr fontAlgn="base"/>
            <a:r>
              <a:rPr kumimoji="1" lang="zh-CN" altLang="en-US" dirty="0" smtClean="0"/>
              <a:t>以不同的算法做同样的事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 </a:t>
            </a:r>
            <a:r>
              <a:rPr kumimoji="1" lang="en-US" altLang="zh-CN" i="1" dirty="0" smtClean="0">
                <a:hlinkClick r:id="rId4"/>
              </a:rPr>
              <a:t>Substitute</a:t>
            </a:r>
            <a:r>
              <a:rPr kumimoji="1" lang="zh-CN" altLang="en-US" i="1" dirty="0" smtClean="0">
                <a:hlinkClick r:id="rId4"/>
              </a:rPr>
              <a:t> </a:t>
            </a:r>
            <a:r>
              <a:rPr kumimoji="1" lang="en-US" altLang="zh-CN" i="1" dirty="0" smtClean="0">
                <a:hlinkClick r:id="rId4"/>
              </a:rPr>
              <a:t>Algorithm</a:t>
            </a:r>
            <a:r>
              <a:rPr kumimoji="1" lang="zh-CN" altLang="en-US" i="1" dirty="0" smtClean="0">
                <a:hlinkClick r:id="rId4"/>
              </a:rPr>
              <a:t> </a:t>
            </a:r>
            <a:r>
              <a:rPr kumimoji="1" lang="en-US" altLang="zh-CN" i="1" dirty="0" smtClean="0"/>
              <a:t>(</a:t>
            </a:r>
            <a:r>
              <a:rPr lang="en-US" altLang="zh-CN" dirty="0">
                <a:solidFill>
                  <a:srgbClr val="218920"/>
                </a:solidFill>
              </a:rPr>
              <a:t>You want to replace an algorithm with one that is </a:t>
            </a:r>
            <a:r>
              <a:rPr lang="en-US" altLang="zh-CN" dirty="0" err="1" smtClean="0">
                <a:solidFill>
                  <a:srgbClr val="218920"/>
                </a:solidFill>
              </a:rPr>
              <a:t>clearer.</a:t>
            </a:r>
            <a:r>
              <a:rPr lang="en-US" altLang="zh-CN" b="1" i="1" dirty="0" err="1" smtClean="0">
                <a:solidFill>
                  <a:srgbClr val="218920"/>
                </a:solidFill>
              </a:rPr>
              <a:t>Replace</a:t>
            </a:r>
            <a:r>
              <a:rPr lang="en-US" altLang="zh-CN" b="1" i="1" dirty="0" smtClean="0">
                <a:solidFill>
                  <a:srgbClr val="218920"/>
                </a:solidFill>
              </a:rPr>
              <a:t> </a:t>
            </a:r>
            <a:r>
              <a:rPr lang="en-US" altLang="zh-CN" b="1" i="1" dirty="0">
                <a:solidFill>
                  <a:srgbClr val="218920"/>
                </a:solidFill>
              </a:rPr>
              <a:t>the body of the method with the new algorithm</a:t>
            </a:r>
            <a:r>
              <a:rPr lang="en-US" altLang="zh-CN" b="1" i="1" dirty="0" smtClean="0"/>
              <a:t>.</a:t>
            </a:r>
            <a:r>
              <a:rPr kumimoji="1" lang="en-US" altLang="zh-CN" i="1" dirty="0" smtClean="0"/>
              <a:t>)</a:t>
            </a:r>
            <a:r>
              <a:rPr kumimoji="1" lang="zh-CN" altLang="en-US" i="1" dirty="0" smtClean="0"/>
              <a:t> </a:t>
            </a:r>
            <a:r>
              <a:rPr kumimoji="1" lang="zh-CN" altLang="en-US" dirty="0" smtClean="0"/>
              <a:t>将其他算法替换掉</a:t>
            </a:r>
            <a:endParaRPr kumimoji="1" lang="en-US" altLang="zh-CN" dirty="0" smtClean="0"/>
          </a:p>
          <a:p>
            <a:pPr fontAlgn="base"/>
            <a:r>
              <a:rPr kumimoji="1" lang="zh-CN" altLang="en-US" dirty="0" smtClean="0"/>
              <a:t>完全不相关的类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i="1" dirty="0" smtClean="0">
                <a:hlinkClick r:id="rId5"/>
              </a:rPr>
              <a:t>Extract</a:t>
            </a:r>
            <a:r>
              <a:rPr kumimoji="1" lang="zh-CN" altLang="en-US" i="1" dirty="0" smtClean="0">
                <a:hlinkClick r:id="rId5"/>
              </a:rPr>
              <a:t> </a:t>
            </a:r>
            <a:r>
              <a:rPr kumimoji="1" lang="en-US" altLang="zh-CN" i="1" dirty="0" smtClean="0">
                <a:hlinkClick r:id="rId5"/>
              </a:rPr>
              <a:t>Class</a:t>
            </a:r>
            <a:r>
              <a:rPr kumimoji="1" lang="zh-CN" altLang="en-US" i="1" dirty="0" smtClean="0">
                <a:hlinkClick r:id="rId5"/>
              </a:rPr>
              <a:t> </a:t>
            </a:r>
            <a:r>
              <a:rPr kumimoji="1" lang="zh-CN" altLang="en-US" i="1" dirty="0" smtClean="0"/>
              <a:t> </a:t>
            </a:r>
            <a:r>
              <a:rPr kumimoji="1" lang="en-US" altLang="zh-CN" i="1" dirty="0" smtClean="0"/>
              <a:t>(</a:t>
            </a:r>
            <a:r>
              <a:rPr lang="en-US" altLang="zh-CN" dirty="0">
                <a:solidFill>
                  <a:srgbClr val="218920"/>
                </a:solidFill>
              </a:rPr>
              <a:t>You have one class doing work that should be done by </a:t>
            </a:r>
            <a:r>
              <a:rPr lang="en-US" altLang="zh-CN" dirty="0" err="1" smtClean="0">
                <a:solidFill>
                  <a:srgbClr val="218920"/>
                </a:solidFill>
              </a:rPr>
              <a:t>two.</a:t>
            </a:r>
            <a:r>
              <a:rPr lang="en-US" altLang="zh-CN" b="1" i="1" dirty="0" err="1" smtClean="0">
                <a:solidFill>
                  <a:srgbClr val="218920"/>
                </a:solidFill>
              </a:rPr>
              <a:t>Create</a:t>
            </a:r>
            <a:r>
              <a:rPr lang="en-US" altLang="zh-CN" b="1" i="1" dirty="0" smtClean="0">
                <a:solidFill>
                  <a:srgbClr val="218920"/>
                </a:solidFill>
              </a:rPr>
              <a:t> </a:t>
            </a:r>
            <a:r>
              <a:rPr lang="en-US" altLang="zh-CN" b="1" i="1" dirty="0">
                <a:solidFill>
                  <a:srgbClr val="218920"/>
                </a:solidFill>
              </a:rPr>
              <a:t>a new class and move the relevant fields and methods from the old class into the new class</a:t>
            </a:r>
            <a:r>
              <a:rPr lang="en-US" altLang="zh-CN" b="1" i="1" dirty="0" smtClean="0"/>
              <a:t>.</a:t>
            </a:r>
            <a:r>
              <a:rPr kumimoji="1" lang="en-US" altLang="zh-CN" i="1" dirty="0" smtClean="0"/>
              <a:t>)</a:t>
            </a:r>
            <a:r>
              <a:rPr kumimoji="1" lang="zh-CN" altLang="en-US" dirty="0" smtClean="0"/>
              <a:t>提炼</a:t>
            </a:r>
            <a:r>
              <a:rPr kumimoji="1" lang="zh-CN" altLang="en-US" dirty="0" smtClean="0"/>
              <a:t>出来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/>
              <a:t>比如 </a:t>
            </a:r>
            <a:r>
              <a:rPr kumimoji="1" lang="en-US" altLang="zh-CN" dirty="0" err="1"/>
              <a:t>ZYShareBoardTool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7495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Long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Method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过长函数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zh-CN" altLang="en-US" dirty="0" smtClean="0"/>
              <a:t>进程内函数调用开销不足为虑的前提下应积极分解函数</a:t>
            </a:r>
            <a:r>
              <a:rPr kumimoji="1" lang="en-US" altLang="zh-CN" dirty="0" smtClean="0"/>
              <a:t>:</a:t>
            </a:r>
          </a:p>
          <a:p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感觉需要写</a:t>
            </a:r>
            <a:r>
              <a:rPr kumimoji="1" lang="zh-CN" altLang="en-US" dirty="0" smtClean="0">
                <a:solidFill>
                  <a:srgbClr val="FF0000"/>
                </a:solidFill>
              </a:rPr>
              <a:t>注释</a:t>
            </a:r>
            <a:r>
              <a:rPr kumimoji="1" lang="zh-CN" altLang="en-US" dirty="0" smtClean="0"/>
              <a:t>来解释某段代码的时候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可以以用途来命名写到独立函数中</a:t>
            </a:r>
            <a:r>
              <a:rPr kumimoji="1" lang="en-US" altLang="zh-CN" dirty="0" smtClean="0"/>
              <a:t>.</a:t>
            </a:r>
          </a:p>
          <a:p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90%</a:t>
            </a:r>
            <a:r>
              <a:rPr kumimoji="1" lang="zh-CN" altLang="en-US" dirty="0" smtClean="0"/>
              <a:t> 情景 通过 </a:t>
            </a:r>
            <a:r>
              <a:rPr kumimoji="1" lang="en-US" altLang="zh-CN" dirty="0" smtClean="0"/>
              <a:t>Extract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Method</a:t>
            </a:r>
            <a:r>
              <a:rPr kumimoji="1" lang="zh-CN" altLang="en-US" dirty="0" smtClean="0"/>
              <a:t> 就可以将函数</a:t>
            </a:r>
            <a:r>
              <a:rPr kumimoji="1" lang="en-US" altLang="zh-CN" dirty="0" smtClean="0"/>
              <a:t>”</a:t>
            </a:r>
            <a:r>
              <a:rPr kumimoji="1" lang="zh-CN" altLang="en-US" dirty="0" smtClean="0"/>
              <a:t>变小</a:t>
            </a:r>
            <a:r>
              <a:rPr kumimoji="1" lang="en-US" altLang="zh-CN" dirty="0" smtClean="0"/>
              <a:t>”</a:t>
            </a:r>
          </a:p>
          <a:p>
            <a:pPr fontAlgn="base"/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含有大量</a:t>
            </a:r>
            <a:r>
              <a:rPr kumimoji="1" lang="zh-CN" altLang="en-US" dirty="0" smtClean="0">
                <a:solidFill>
                  <a:srgbClr val="FF0000"/>
                </a:solidFill>
              </a:rPr>
              <a:t>参数</a:t>
            </a:r>
            <a:r>
              <a:rPr kumimoji="1" lang="zh-CN" altLang="en-US" dirty="0" smtClean="0"/>
              <a:t>和</a:t>
            </a:r>
            <a:r>
              <a:rPr kumimoji="1" lang="zh-CN" altLang="en-US" dirty="0" smtClean="0">
                <a:solidFill>
                  <a:srgbClr val="FF0000"/>
                </a:solidFill>
              </a:rPr>
              <a:t>临时变量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</a:t>
            </a:r>
            <a:r>
              <a:rPr kumimoji="1" lang="en-US" altLang="zh-CN" i="1" dirty="0" smtClean="0"/>
              <a:t>Extract</a:t>
            </a:r>
            <a:r>
              <a:rPr kumimoji="1" lang="zh-CN" altLang="en-US" i="1" dirty="0" smtClean="0"/>
              <a:t> </a:t>
            </a:r>
            <a:r>
              <a:rPr kumimoji="1" lang="en-US" altLang="zh-CN" i="1" dirty="0" smtClean="0"/>
              <a:t>Method</a:t>
            </a:r>
            <a:r>
              <a:rPr kumimoji="1" lang="zh-CN" altLang="en-US" i="1" dirty="0" smtClean="0"/>
              <a:t> </a:t>
            </a:r>
            <a:r>
              <a:rPr kumimoji="1" lang="zh-CN" altLang="en-US" dirty="0" smtClean="0"/>
              <a:t>基础上</a:t>
            </a:r>
            <a:r>
              <a:rPr kumimoji="1" lang="en-US" altLang="zh-CN" dirty="0" smtClean="0"/>
              <a:t>,</a:t>
            </a:r>
          </a:p>
          <a:p>
            <a:pPr fontAlgn="base"/>
            <a:r>
              <a:rPr kumimoji="1" lang="zh-CN" altLang="en-US" dirty="0" smtClean="0"/>
              <a:t>  </a:t>
            </a:r>
            <a:r>
              <a:rPr kumimoji="1" lang="en-US" altLang="zh-CN" dirty="0" smtClean="0"/>
              <a:t>-&gt;</a:t>
            </a:r>
            <a:r>
              <a:rPr kumimoji="1" lang="zh-CN" altLang="en-US" dirty="0" smtClean="0"/>
              <a:t> </a:t>
            </a:r>
            <a:r>
              <a:rPr kumimoji="1" lang="en-US" altLang="zh-CN" i="1" dirty="0" smtClean="0">
                <a:hlinkClick r:id="rId2"/>
              </a:rPr>
              <a:t>Replace</a:t>
            </a:r>
            <a:r>
              <a:rPr kumimoji="1" lang="zh-CN" altLang="en-US" i="1" dirty="0" smtClean="0">
                <a:hlinkClick r:id="rId2"/>
              </a:rPr>
              <a:t> </a:t>
            </a:r>
            <a:r>
              <a:rPr kumimoji="1" lang="en-US" altLang="zh-CN" i="1" dirty="0" smtClean="0">
                <a:hlinkClick r:id="rId2"/>
              </a:rPr>
              <a:t>Temp</a:t>
            </a:r>
            <a:r>
              <a:rPr kumimoji="1" lang="zh-CN" altLang="en-US" i="1" dirty="0" smtClean="0">
                <a:hlinkClick r:id="rId2"/>
              </a:rPr>
              <a:t> </a:t>
            </a:r>
            <a:r>
              <a:rPr kumimoji="1" lang="en-US" altLang="zh-CN" i="1" dirty="0" smtClean="0">
                <a:hlinkClick r:id="rId2"/>
              </a:rPr>
              <a:t>with</a:t>
            </a:r>
            <a:r>
              <a:rPr kumimoji="1" lang="zh-CN" altLang="en-US" i="1" dirty="0" smtClean="0">
                <a:hlinkClick r:id="rId2"/>
              </a:rPr>
              <a:t> </a:t>
            </a:r>
            <a:r>
              <a:rPr kumimoji="1" lang="en-US" altLang="zh-CN" i="1" dirty="0" smtClean="0">
                <a:hlinkClick r:id="rId2"/>
              </a:rPr>
              <a:t>Query(</a:t>
            </a:r>
            <a:r>
              <a:rPr lang="en-US" altLang="zh-CN" dirty="0">
                <a:solidFill>
                  <a:srgbClr val="218920"/>
                </a:solidFill>
                <a:hlinkClick r:id="rId2"/>
              </a:rPr>
              <a:t>You </a:t>
            </a:r>
            <a:r>
              <a:rPr lang="en-US" altLang="zh-CN" dirty="0">
                <a:solidFill>
                  <a:srgbClr val="218920"/>
                </a:solidFill>
              </a:rPr>
              <a:t>are using a temporary variable to hold the result of an </a:t>
            </a:r>
            <a:r>
              <a:rPr lang="en-US" altLang="zh-CN" dirty="0" smtClean="0">
                <a:solidFill>
                  <a:srgbClr val="218920"/>
                </a:solidFill>
              </a:rPr>
              <a:t>expression</a:t>
            </a:r>
            <a:r>
              <a:rPr lang="zh-CN" altLang="en-US" dirty="0" smtClean="0">
                <a:solidFill>
                  <a:srgbClr val="218920"/>
                </a:solidFill>
              </a:rPr>
              <a:t> </a:t>
            </a:r>
            <a:r>
              <a:rPr lang="en-US" altLang="zh-CN" b="1" i="1" dirty="0" smtClean="0">
                <a:solidFill>
                  <a:srgbClr val="218920"/>
                </a:solidFill>
              </a:rPr>
              <a:t>Change </a:t>
            </a:r>
            <a:r>
              <a:rPr lang="en-US" altLang="zh-CN" b="1" i="1" dirty="0">
                <a:solidFill>
                  <a:srgbClr val="218920"/>
                </a:solidFill>
              </a:rPr>
              <a:t>the methods to support chaining, thus removing the need for a temp</a:t>
            </a:r>
            <a:r>
              <a:rPr lang="en-US" altLang="zh-CN" b="1" i="1" dirty="0" smtClean="0"/>
              <a:t>.</a:t>
            </a:r>
            <a:r>
              <a:rPr kumimoji="1" lang="en-US" altLang="zh-CN" i="1" dirty="0" smtClean="0"/>
              <a:t>)</a:t>
            </a:r>
          </a:p>
          <a:p>
            <a:pPr fontAlgn="base"/>
            <a:r>
              <a:rPr kumimoji="1" lang="zh-CN" altLang="en-US" i="1" dirty="0" smtClean="0"/>
              <a:t> </a:t>
            </a:r>
            <a:r>
              <a:rPr kumimoji="1" lang="en-US" altLang="zh-CN" i="1" dirty="0" smtClean="0"/>
              <a:t>-&gt;</a:t>
            </a:r>
            <a:r>
              <a:rPr kumimoji="1" lang="en-US" altLang="zh-CN" i="1" dirty="0" smtClean="0">
                <a:hlinkClick r:id="rId3"/>
              </a:rPr>
              <a:t>Introduce</a:t>
            </a:r>
            <a:r>
              <a:rPr kumimoji="1" lang="zh-CN" altLang="en-US" i="1" dirty="0" smtClean="0">
                <a:hlinkClick r:id="rId3"/>
              </a:rPr>
              <a:t> </a:t>
            </a:r>
            <a:r>
              <a:rPr kumimoji="1" lang="en-US" altLang="zh-CN" i="1" dirty="0" smtClean="0">
                <a:hlinkClick r:id="rId3"/>
              </a:rPr>
              <a:t>Parameter</a:t>
            </a:r>
            <a:r>
              <a:rPr kumimoji="1" lang="zh-CN" altLang="en-US" i="1" dirty="0" smtClean="0">
                <a:hlinkClick r:id="rId3"/>
              </a:rPr>
              <a:t> </a:t>
            </a:r>
            <a:r>
              <a:rPr kumimoji="1" lang="en-US" altLang="zh-CN" i="1" dirty="0" smtClean="0">
                <a:hlinkClick r:id="rId3"/>
              </a:rPr>
              <a:t>Object</a:t>
            </a:r>
            <a:endParaRPr kumimoji="1" lang="en-US" altLang="zh-CN" i="1" dirty="0" smtClean="0"/>
          </a:p>
          <a:p>
            <a:pPr fontAlgn="base"/>
            <a:r>
              <a:rPr kumimoji="1" lang="zh-CN" altLang="en-US" dirty="0" smtClean="0"/>
              <a:t> </a:t>
            </a:r>
            <a:r>
              <a:rPr kumimoji="1" lang="en-US" altLang="zh-CN" dirty="0" smtClean="0"/>
              <a:t>-&gt;</a:t>
            </a:r>
            <a:r>
              <a:rPr kumimoji="1" lang="zh-CN" altLang="en-US" dirty="0" smtClean="0"/>
              <a:t> </a:t>
            </a:r>
            <a:r>
              <a:rPr kumimoji="1" lang="en-US" altLang="zh-CN" i="1" dirty="0" smtClean="0">
                <a:hlinkClick r:id="rId4"/>
              </a:rPr>
              <a:t>Preserve</a:t>
            </a:r>
            <a:r>
              <a:rPr kumimoji="1" lang="zh-CN" altLang="en-US" i="1" dirty="0" smtClean="0">
                <a:hlinkClick r:id="rId4"/>
              </a:rPr>
              <a:t> </a:t>
            </a:r>
            <a:r>
              <a:rPr kumimoji="1" lang="en-US" altLang="zh-CN" i="1" dirty="0" smtClean="0">
                <a:hlinkClick r:id="rId4"/>
              </a:rPr>
              <a:t>Whole</a:t>
            </a:r>
            <a:r>
              <a:rPr kumimoji="1" lang="zh-CN" altLang="en-US" i="1" dirty="0" smtClean="0">
                <a:hlinkClick r:id="rId4"/>
              </a:rPr>
              <a:t> </a:t>
            </a:r>
            <a:r>
              <a:rPr kumimoji="1" lang="en-US" altLang="zh-CN" i="1" dirty="0" smtClean="0">
                <a:hlinkClick r:id="rId4"/>
              </a:rPr>
              <a:t>Object</a:t>
            </a:r>
            <a:r>
              <a:rPr kumimoji="1" lang="zh-CN" altLang="en-US" i="1" dirty="0" smtClean="0">
                <a:hlinkClick r:id="rId4"/>
              </a:rPr>
              <a:t> </a:t>
            </a:r>
            <a:endParaRPr kumimoji="1" lang="en-US" altLang="zh-CN" i="1" dirty="0" smtClean="0"/>
          </a:p>
          <a:p>
            <a:pPr fontAlgn="base"/>
            <a:r>
              <a:rPr kumimoji="1" lang="en-US" altLang="zh-CN" dirty="0" smtClean="0"/>
              <a:t>-&gt;</a:t>
            </a:r>
            <a:r>
              <a:rPr kumimoji="1" lang="zh-CN" altLang="en-US" dirty="0"/>
              <a:t> </a:t>
            </a:r>
            <a:r>
              <a:rPr kumimoji="1" lang="en-US" altLang="zh-CN" i="1" dirty="0" smtClean="0"/>
              <a:t>Replace</a:t>
            </a:r>
            <a:r>
              <a:rPr kumimoji="1" lang="zh-CN" altLang="en-US" i="1" dirty="0" smtClean="0"/>
              <a:t> </a:t>
            </a:r>
            <a:r>
              <a:rPr kumimoji="1" lang="en-US" altLang="zh-CN" i="1" dirty="0" smtClean="0">
                <a:hlinkClick r:id="rId5"/>
              </a:rPr>
              <a:t>Method</a:t>
            </a:r>
            <a:r>
              <a:rPr kumimoji="1" lang="zh-CN" altLang="en-US" i="1" dirty="0" smtClean="0">
                <a:hlinkClick r:id="rId5"/>
              </a:rPr>
              <a:t> </a:t>
            </a:r>
            <a:r>
              <a:rPr kumimoji="1" lang="en-US" altLang="zh-CN" i="1" dirty="0" smtClean="0">
                <a:hlinkClick r:id="rId5"/>
              </a:rPr>
              <a:t>with</a:t>
            </a:r>
            <a:r>
              <a:rPr kumimoji="1" lang="zh-CN" altLang="en-US" i="1" dirty="0" smtClean="0">
                <a:hlinkClick r:id="rId5"/>
              </a:rPr>
              <a:t> </a:t>
            </a:r>
            <a:r>
              <a:rPr kumimoji="1" lang="en-US" altLang="zh-CN" i="1" dirty="0" smtClean="0">
                <a:hlinkClick r:id="rId5"/>
              </a:rPr>
              <a:t>Method</a:t>
            </a:r>
            <a:r>
              <a:rPr kumimoji="1" lang="zh-CN" altLang="en-US" i="1" dirty="0" smtClean="0">
                <a:hlinkClick r:id="rId5"/>
              </a:rPr>
              <a:t> </a:t>
            </a:r>
            <a:r>
              <a:rPr kumimoji="1" lang="en-US" altLang="zh-CN" i="1" dirty="0" smtClean="0">
                <a:hlinkClick r:id="rId5"/>
              </a:rPr>
              <a:t>Object</a:t>
            </a:r>
            <a:r>
              <a:rPr kumimoji="1" lang="zh-CN" altLang="en-US" i="1" dirty="0" smtClean="0">
                <a:hlinkClick r:id="rId5"/>
              </a:rPr>
              <a:t> </a:t>
            </a:r>
            <a:r>
              <a:rPr kumimoji="1" lang="en-US" altLang="zh-CN" i="1" dirty="0" smtClean="0"/>
              <a:t>(</a:t>
            </a:r>
            <a:r>
              <a:rPr lang="en-US" altLang="zh-CN" dirty="0">
                <a:solidFill>
                  <a:srgbClr val="218920"/>
                </a:solidFill>
              </a:rPr>
              <a:t>You have a long method that uses local variables in such a way that you cannot apply </a:t>
            </a:r>
            <a:r>
              <a:rPr lang="en-US" altLang="zh-CN" i="1" dirty="0">
                <a:solidFill>
                  <a:srgbClr val="218920"/>
                </a:solidFill>
                <a:hlinkClick r:id="rId6"/>
              </a:rPr>
              <a:t>Extract </a:t>
            </a:r>
            <a:r>
              <a:rPr lang="en-US" altLang="zh-CN" i="1" dirty="0" smtClean="0">
                <a:solidFill>
                  <a:srgbClr val="218920"/>
                </a:solidFill>
                <a:hlinkClick r:id="rId6"/>
              </a:rPr>
              <a:t>Method</a:t>
            </a:r>
            <a:r>
              <a:rPr lang="zh-CN" altLang="en-US" dirty="0">
                <a:solidFill>
                  <a:srgbClr val="218920"/>
                </a:solidFill>
              </a:rPr>
              <a:t> </a:t>
            </a:r>
            <a:r>
              <a:rPr lang="en-US" altLang="zh-CN" b="1" i="1" dirty="0" smtClean="0">
                <a:solidFill>
                  <a:srgbClr val="218920"/>
                </a:solidFill>
              </a:rPr>
              <a:t>Turn </a:t>
            </a:r>
            <a:r>
              <a:rPr lang="en-US" altLang="zh-CN" b="1" i="1" dirty="0">
                <a:solidFill>
                  <a:srgbClr val="218920"/>
                </a:solidFill>
              </a:rPr>
              <a:t>the method into its own object so that all the local variables become fields on that object. You can then decompose the method into other methods on the same object</a:t>
            </a:r>
            <a:r>
              <a:rPr lang="en-US" altLang="zh-CN" b="1" i="1" dirty="0" smtClean="0"/>
              <a:t>.</a:t>
            </a:r>
            <a:r>
              <a:rPr kumimoji="1" lang="en-US" altLang="zh-CN" i="1" dirty="0" smtClean="0"/>
              <a:t>)</a:t>
            </a:r>
            <a:endParaRPr kumimoji="1" lang="en-US" altLang="zh-CN" i="1" dirty="0" smtClean="0"/>
          </a:p>
          <a:p>
            <a:pPr fontAlgn="base"/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solidFill>
                  <a:srgbClr val="FF0000"/>
                </a:solidFill>
              </a:rPr>
              <a:t>条件表达式 </a:t>
            </a:r>
            <a:r>
              <a:rPr kumimoji="1" lang="mr-IN" altLang="zh-CN" dirty="0" smtClean="0"/>
              <a:t>–</a:t>
            </a:r>
            <a:r>
              <a:rPr kumimoji="1" lang="zh-CN" altLang="en-US" dirty="0" smtClean="0"/>
              <a:t> </a:t>
            </a:r>
            <a:r>
              <a:rPr kumimoji="1" lang="en-US" altLang="zh-CN" i="1" dirty="0" smtClean="0">
                <a:hlinkClick r:id="rId7"/>
              </a:rPr>
              <a:t>Decompose</a:t>
            </a:r>
            <a:r>
              <a:rPr kumimoji="1" lang="zh-CN" altLang="en-US" i="1" dirty="0" smtClean="0">
                <a:hlinkClick r:id="rId7"/>
              </a:rPr>
              <a:t> </a:t>
            </a:r>
            <a:r>
              <a:rPr kumimoji="1" lang="en-US" altLang="zh-CN" i="1" dirty="0" smtClean="0">
                <a:hlinkClick r:id="rId7"/>
              </a:rPr>
              <a:t>Conditional</a:t>
            </a:r>
            <a:r>
              <a:rPr kumimoji="1" lang="zh-CN" altLang="en-US" i="1" dirty="0" smtClean="0">
                <a:hlinkClick r:id="rId7"/>
              </a:rPr>
              <a:t> </a:t>
            </a:r>
            <a:r>
              <a:rPr kumimoji="1" lang="en-US" altLang="zh-CN" i="1" dirty="0" smtClean="0"/>
              <a:t>(</a:t>
            </a:r>
            <a:r>
              <a:rPr lang="en-US" altLang="zh-CN" dirty="0">
                <a:solidFill>
                  <a:srgbClr val="218920"/>
                </a:solidFill>
              </a:rPr>
              <a:t>You have a complicated conditional (if-then-else) </a:t>
            </a:r>
            <a:r>
              <a:rPr lang="en-US" altLang="zh-CN" dirty="0" smtClean="0">
                <a:solidFill>
                  <a:srgbClr val="218920"/>
                </a:solidFill>
              </a:rPr>
              <a:t>statement.</a:t>
            </a:r>
            <a:r>
              <a:rPr lang="zh-CN" altLang="en-US" dirty="0" smtClean="0">
                <a:solidFill>
                  <a:srgbClr val="218920"/>
                </a:solidFill>
              </a:rPr>
              <a:t> </a:t>
            </a:r>
            <a:r>
              <a:rPr lang="en-US" altLang="zh-CN" b="1" i="1" dirty="0" smtClean="0">
                <a:solidFill>
                  <a:srgbClr val="218920"/>
                </a:solidFill>
              </a:rPr>
              <a:t>Extract </a:t>
            </a:r>
            <a:r>
              <a:rPr lang="en-US" altLang="zh-CN" b="1" i="1" dirty="0">
                <a:solidFill>
                  <a:srgbClr val="218920"/>
                </a:solidFill>
              </a:rPr>
              <a:t>methods from the condition, then part, and else parts</a:t>
            </a:r>
            <a:r>
              <a:rPr lang="en-US" altLang="zh-CN" b="1" i="1" dirty="0" smtClean="0">
                <a:solidFill>
                  <a:srgbClr val="218920"/>
                </a:solidFill>
              </a:rPr>
              <a:t>.</a:t>
            </a:r>
            <a:r>
              <a:rPr kumimoji="1" lang="en-US" altLang="zh-CN" i="1" dirty="0" smtClean="0"/>
              <a:t>)</a:t>
            </a:r>
            <a:endParaRPr kumimoji="1" lang="en-US" altLang="zh-CN" i="1" dirty="0" smtClean="0"/>
          </a:p>
          <a:p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solidFill>
                  <a:srgbClr val="FF0000"/>
                </a:solidFill>
              </a:rPr>
              <a:t>循环</a:t>
            </a:r>
            <a:r>
              <a:rPr kumimoji="1" lang="zh-CN" altLang="en-US" dirty="0" smtClean="0"/>
              <a:t> </a:t>
            </a:r>
            <a:r>
              <a:rPr kumimoji="1" lang="mr-IN" altLang="zh-CN" dirty="0" smtClean="0"/>
              <a:t>–</a:t>
            </a:r>
            <a:r>
              <a:rPr kumimoji="1" lang="zh-CN" altLang="en-US" dirty="0" smtClean="0"/>
              <a:t> 循环内的代码提炼出来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7979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Large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Class(</a:t>
            </a:r>
            <a:r>
              <a:rPr kumimoji="1" lang="zh-CN" altLang="en-US" dirty="0" smtClean="0"/>
              <a:t>过大的类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>
                <a:hlinkClick r:id="rId2"/>
              </a:rPr>
              <a:t>Extract</a:t>
            </a:r>
            <a:r>
              <a:rPr kumimoji="1" lang="zh-CN" altLang="en-US" dirty="0" smtClean="0">
                <a:hlinkClick r:id="rId2"/>
              </a:rPr>
              <a:t> </a:t>
            </a:r>
            <a:r>
              <a:rPr kumimoji="1" lang="en-US" altLang="zh-CN" dirty="0" smtClean="0">
                <a:hlinkClick r:id="rId2"/>
              </a:rPr>
              <a:t>Class</a:t>
            </a:r>
            <a:r>
              <a:rPr kumimoji="1" lang="zh-CN" altLang="en-US" dirty="0" smtClean="0">
                <a:hlinkClick r:id="rId2"/>
              </a:rPr>
              <a:t> </a:t>
            </a:r>
            <a:endParaRPr kumimoji="1" lang="en-US" altLang="zh-CN" dirty="0" smtClean="0"/>
          </a:p>
          <a:p>
            <a:pPr fontAlgn="base"/>
            <a:r>
              <a:rPr kumimoji="1" lang="en-US" altLang="zh-CN" dirty="0" smtClean="0">
                <a:hlinkClick r:id="rId3"/>
              </a:rPr>
              <a:t>Extract</a:t>
            </a:r>
            <a:r>
              <a:rPr kumimoji="1" lang="zh-CN" altLang="en-US" dirty="0" smtClean="0">
                <a:hlinkClick r:id="rId3"/>
              </a:rPr>
              <a:t> </a:t>
            </a:r>
            <a:r>
              <a:rPr kumimoji="1" lang="en-US" altLang="zh-CN" dirty="0" smtClean="0">
                <a:hlinkClick r:id="rId3"/>
              </a:rPr>
              <a:t>subclass</a:t>
            </a:r>
            <a:r>
              <a:rPr kumimoji="1" lang="zh-CN" altLang="en-US" dirty="0" smtClean="0">
                <a:hlinkClick r:id="rId3"/>
              </a:rPr>
              <a:t> </a:t>
            </a:r>
            <a:r>
              <a:rPr kumimoji="1" lang="en-US" altLang="zh-CN" dirty="0" smtClean="0">
                <a:solidFill>
                  <a:srgbClr val="218920"/>
                </a:solidFill>
              </a:rPr>
              <a:t>(</a:t>
            </a:r>
            <a:r>
              <a:rPr lang="en-US" altLang="zh-CN" dirty="0">
                <a:solidFill>
                  <a:srgbClr val="218920"/>
                </a:solidFill>
              </a:rPr>
              <a:t>A class has features that are used only in some </a:t>
            </a:r>
            <a:r>
              <a:rPr lang="en-US" altLang="zh-CN" dirty="0" err="1" smtClean="0">
                <a:solidFill>
                  <a:srgbClr val="218920"/>
                </a:solidFill>
              </a:rPr>
              <a:t>instances.</a:t>
            </a:r>
            <a:r>
              <a:rPr lang="en-US" altLang="zh-CN" b="1" i="1" dirty="0" err="1" smtClean="0">
                <a:solidFill>
                  <a:srgbClr val="218920"/>
                </a:solidFill>
              </a:rPr>
              <a:t>Create</a:t>
            </a:r>
            <a:r>
              <a:rPr lang="en-US" altLang="zh-CN" b="1" i="1" dirty="0" smtClean="0">
                <a:solidFill>
                  <a:srgbClr val="218920"/>
                </a:solidFill>
              </a:rPr>
              <a:t> </a:t>
            </a:r>
            <a:r>
              <a:rPr lang="en-US" altLang="zh-CN" b="1" i="1" dirty="0">
                <a:solidFill>
                  <a:srgbClr val="218920"/>
                </a:solidFill>
              </a:rPr>
              <a:t>a subclass for that subset of features</a:t>
            </a:r>
            <a:r>
              <a:rPr lang="en-US" altLang="zh-CN" b="1" i="1" dirty="0" smtClean="0"/>
              <a:t>.</a:t>
            </a:r>
            <a:r>
              <a:rPr kumimoji="1" lang="en-US" altLang="zh-CN" dirty="0" smtClean="0"/>
              <a:t>),</a:t>
            </a:r>
          </a:p>
          <a:p>
            <a:pPr fontAlgn="base"/>
            <a:r>
              <a:rPr kumimoji="1" lang="zh-CN" altLang="en-US" dirty="0" smtClean="0"/>
              <a:t> </a:t>
            </a:r>
            <a:r>
              <a:rPr kumimoji="1" lang="en-US" altLang="zh-CN" dirty="0" smtClean="0">
                <a:hlinkClick r:id="rId4"/>
              </a:rPr>
              <a:t>Extract</a:t>
            </a:r>
            <a:r>
              <a:rPr kumimoji="1" lang="zh-CN" altLang="en-US" dirty="0" smtClean="0">
                <a:hlinkClick r:id="rId4"/>
              </a:rPr>
              <a:t> </a:t>
            </a:r>
            <a:r>
              <a:rPr kumimoji="1" lang="en-US" altLang="zh-CN" dirty="0" smtClean="0">
                <a:hlinkClick r:id="rId4"/>
              </a:rPr>
              <a:t>Interface</a:t>
            </a:r>
            <a:r>
              <a:rPr kumimoji="1" lang="zh-CN" altLang="en-US" dirty="0" smtClean="0">
                <a:hlinkClick r:id="rId4"/>
              </a:rPr>
              <a:t> </a:t>
            </a:r>
            <a:r>
              <a:rPr kumimoji="1" lang="en-US" altLang="zh-CN" dirty="0" smtClean="0"/>
              <a:t>(</a:t>
            </a:r>
            <a:r>
              <a:rPr lang="en-US" altLang="zh-CN" dirty="0">
                <a:solidFill>
                  <a:srgbClr val="218920"/>
                </a:solidFill>
              </a:rPr>
              <a:t>Several clients use the same subset of a class's interface, or two classes have part of their interfaces in </a:t>
            </a:r>
            <a:r>
              <a:rPr lang="en-US" altLang="zh-CN" dirty="0" err="1" smtClean="0">
                <a:solidFill>
                  <a:srgbClr val="218920"/>
                </a:solidFill>
              </a:rPr>
              <a:t>common.</a:t>
            </a:r>
            <a:r>
              <a:rPr lang="en-US" altLang="zh-CN" b="1" i="1" dirty="0" err="1" smtClean="0">
                <a:solidFill>
                  <a:srgbClr val="218920"/>
                </a:solidFill>
              </a:rPr>
              <a:t>Extract</a:t>
            </a:r>
            <a:r>
              <a:rPr lang="en-US" altLang="zh-CN" b="1" i="1" dirty="0" smtClean="0">
                <a:solidFill>
                  <a:srgbClr val="218920"/>
                </a:solidFill>
              </a:rPr>
              <a:t> </a:t>
            </a:r>
            <a:r>
              <a:rPr lang="en-US" altLang="zh-CN" b="1" i="1" dirty="0">
                <a:solidFill>
                  <a:srgbClr val="218920"/>
                </a:solidFill>
              </a:rPr>
              <a:t>the subset into an interface</a:t>
            </a:r>
            <a:r>
              <a:rPr lang="en-US" altLang="zh-CN" b="1" i="1" dirty="0" smtClean="0"/>
              <a:t>.</a:t>
            </a:r>
            <a:r>
              <a:rPr kumimoji="1" lang="en-US" altLang="zh-CN" dirty="0" smtClean="0"/>
              <a:t>)</a:t>
            </a:r>
            <a:endParaRPr kumimoji="1" lang="en-US" altLang="zh-CN" dirty="0" smtClean="0"/>
          </a:p>
          <a:p>
            <a:r>
              <a:rPr kumimoji="1" lang="zh-CN" altLang="en-US" dirty="0" smtClean="0"/>
              <a:t>关键字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很多的实例变量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很长的方法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重复的代码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9838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Long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Parameter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List(</a:t>
            </a:r>
            <a:r>
              <a:rPr kumimoji="1" lang="zh-CN" altLang="en-US" dirty="0" smtClean="0"/>
              <a:t>过长的参数列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与 过长参数类似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不多做解释</a:t>
            </a:r>
            <a:r>
              <a:rPr kumimoji="1" lang="en-US" altLang="zh-CN" dirty="0" smtClean="0"/>
              <a:t>.</a:t>
            </a:r>
          </a:p>
          <a:p>
            <a:endParaRPr kumimoji="1" lang="en-US" altLang="zh-CN" dirty="0"/>
          </a:p>
          <a:p>
            <a:r>
              <a:rPr kumimoji="1" lang="en-US" altLang="zh-CN" dirty="0" smtClean="0"/>
              <a:t>Exception:</a:t>
            </a:r>
            <a:r>
              <a:rPr kumimoji="1" lang="zh-CN" altLang="en-US" dirty="0" smtClean="0"/>
              <a:t>  出于不想造成</a:t>
            </a:r>
            <a:r>
              <a:rPr kumimoji="1" lang="en-US" altLang="zh-CN" dirty="0" smtClean="0"/>
              <a:t>“</a:t>
            </a:r>
            <a:r>
              <a:rPr kumimoji="1" lang="zh-CN" altLang="en-US" dirty="0" smtClean="0"/>
              <a:t>被调用对象</a:t>
            </a:r>
            <a:r>
              <a:rPr kumimoji="1" lang="en-US" altLang="zh-CN" dirty="0" smtClean="0"/>
              <a:t>”</a:t>
            </a:r>
            <a:r>
              <a:rPr kumimoji="1" lang="zh-CN" altLang="en-US" dirty="0" smtClean="0"/>
              <a:t>与</a:t>
            </a:r>
            <a:r>
              <a:rPr kumimoji="1" lang="en-US" altLang="zh-CN" dirty="0" smtClean="0"/>
              <a:t>”</a:t>
            </a:r>
            <a:r>
              <a:rPr kumimoji="1" lang="zh-CN" altLang="en-US" dirty="0" smtClean="0"/>
              <a:t>较大对象</a:t>
            </a:r>
            <a:r>
              <a:rPr kumimoji="1" lang="en-US" altLang="zh-CN" dirty="0" smtClean="0"/>
              <a:t>”</a:t>
            </a:r>
            <a:r>
              <a:rPr kumimoji="1" lang="zh-CN" altLang="en-US" dirty="0"/>
              <a:t>的某种依赖</a:t>
            </a:r>
            <a:r>
              <a:rPr kumimoji="1" lang="zh-CN" altLang="en-US" dirty="0" smtClean="0"/>
              <a:t>关系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 将数据从对象中拆出来也很合理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 但要注意引发的代价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如果参数列太长或者变化太频繁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可能需要重新考虑依赖关系了</a:t>
            </a:r>
            <a:r>
              <a:rPr kumimoji="1" lang="en-US" altLang="zh-CN" dirty="0" smtClean="0"/>
              <a:t>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2022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3578" y="642135"/>
            <a:ext cx="10323473" cy="5697020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r>
              <a:rPr kumimoji="1" lang="en-US" altLang="zh-CN" sz="2400" b="1" i="1" dirty="0"/>
              <a:t>Divergent</a:t>
            </a:r>
            <a:r>
              <a:rPr kumimoji="1" lang="zh-CN" altLang="en-US" sz="2400" b="1" i="1" dirty="0"/>
              <a:t> </a:t>
            </a:r>
            <a:r>
              <a:rPr kumimoji="1" lang="en-US" altLang="zh-CN" sz="2400" b="1" i="1" dirty="0"/>
              <a:t>Change(</a:t>
            </a:r>
            <a:r>
              <a:rPr kumimoji="1" lang="zh-CN" altLang="en-US" sz="2400" b="1" i="1" dirty="0"/>
              <a:t>发散式变化</a:t>
            </a:r>
            <a:r>
              <a:rPr kumimoji="1" lang="en-US" altLang="zh-CN" sz="2400" b="1" i="1" dirty="0" smtClean="0"/>
              <a:t>)</a:t>
            </a:r>
          </a:p>
          <a:p>
            <a:r>
              <a:rPr kumimoji="1" lang="en-US" altLang="zh-CN" sz="1700" dirty="0" smtClean="0"/>
              <a:t>-</a:t>
            </a:r>
            <a:r>
              <a:rPr kumimoji="1" lang="zh-CN" altLang="en-US" sz="1700" dirty="0" smtClean="0"/>
              <a:t> 希望软件很容易被修改</a:t>
            </a:r>
            <a:r>
              <a:rPr kumimoji="1" lang="en-US" altLang="zh-CN" sz="1700" dirty="0" smtClean="0"/>
              <a:t>,</a:t>
            </a:r>
            <a:r>
              <a:rPr kumimoji="1" lang="zh-CN" altLang="en-US" sz="1700" dirty="0" smtClean="0"/>
              <a:t> 一旦需要修改</a:t>
            </a:r>
            <a:r>
              <a:rPr kumimoji="1" lang="en-US" altLang="zh-CN" sz="1700" dirty="0" smtClean="0"/>
              <a:t>,</a:t>
            </a:r>
            <a:r>
              <a:rPr kumimoji="1" lang="zh-CN" altLang="en-US" sz="1700" dirty="0" smtClean="0"/>
              <a:t> 只需要在一处修改而不是多处修改</a:t>
            </a:r>
            <a:r>
              <a:rPr kumimoji="1" lang="en-US" altLang="zh-CN" sz="1700" dirty="0" smtClean="0"/>
              <a:t>.</a:t>
            </a:r>
          </a:p>
          <a:p>
            <a:r>
              <a:rPr kumimoji="1" lang="en-US" altLang="zh-CN" sz="1700" dirty="0" smtClean="0"/>
              <a:t>-</a:t>
            </a:r>
            <a:r>
              <a:rPr kumimoji="1" lang="zh-CN" altLang="en-US" sz="1700" dirty="0" smtClean="0"/>
              <a:t> 如果因为某个类经常因为不同的原因在不同的方向上发生变化</a:t>
            </a:r>
            <a:r>
              <a:rPr kumimoji="1" lang="en-US" altLang="zh-CN" sz="1700" dirty="0" smtClean="0"/>
              <a:t>.</a:t>
            </a:r>
            <a:r>
              <a:rPr kumimoji="1" lang="zh-CN" altLang="en-US" sz="1700" dirty="0" smtClean="0"/>
              <a:t>这种情况就出现了</a:t>
            </a:r>
            <a:r>
              <a:rPr kumimoji="1" lang="en-US" altLang="zh-CN" sz="1700" dirty="0" smtClean="0"/>
              <a:t>.</a:t>
            </a:r>
          </a:p>
          <a:p>
            <a:r>
              <a:rPr kumimoji="1" lang="en-US" altLang="zh-CN" sz="1700" dirty="0" err="1" smtClean="0"/>
              <a:t>eg</a:t>
            </a:r>
            <a:r>
              <a:rPr kumimoji="1" lang="en-US" altLang="zh-CN" sz="1700" dirty="0" smtClean="0"/>
              <a:t>:</a:t>
            </a:r>
            <a:r>
              <a:rPr kumimoji="1" lang="zh-CN" altLang="en-US" sz="1700" dirty="0" smtClean="0"/>
              <a:t> 如果新加一个数据库</a:t>
            </a:r>
            <a:r>
              <a:rPr kumimoji="1" lang="en-US" altLang="zh-CN" sz="1700" dirty="0" smtClean="0"/>
              <a:t>,</a:t>
            </a:r>
            <a:r>
              <a:rPr kumimoji="1" lang="zh-CN" altLang="en-US" sz="1700" dirty="0" smtClean="0"/>
              <a:t>需要修改这三个函数</a:t>
            </a:r>
            <a:r>
              <a:rPr kumimoji="1" lang="en-US" altLang="zh-CN" sz="1700" dirty="0" smtClean="0"/>
              <a:t>.</a:t>
            </a:r>
            <a:r>
              <a:rPr kumimoji="1" lang="zh-CN" altLang="en-US" sz="1700" dirty="0" smtClean="0"/>
              <a:t> 如果新加一个金融工具</a:t>
            </a:r>
            <a:r>
              <a:rPr kumimoji="1" lang="en-US" altLang="zh-CN" sz="1700" dirty="0" smtClean="0"/>
              <a:t>,</a:t>
            </a:r>
            <a:r>
              <a:rPr kumimoji="1" lang="zh-CN" altLang="en-US" sz="1700" dirty="0" smtClean="0"/>
              <a:t> 需要修改这四个函数</a:t>
            </a:r>
            <a:r>
              <a:rPr kumimoji="1" lang="en-US" altLang="zh-CN" sz="1700" dirty="0" smtClean="0"/>
              <a:t>.</a:t>
            </a:r>
            <a:r>
              <a:rPr kumimoji="1" lang="zh-CN" altLang="en-US" sz="1700" dirty="0" smtClean="0"/>
              <a:t> 此时</a:t>
            </a:r>
            <a:endParaRPr kumimoji="1" lang="en-US" altLang="zh-CN" sz="1700" dirty="0" smtClean="0"/>
          </a:p>
          <a:p>
            <a:r>
              <a:rPr kumimoji="1" lang="zh-CN" altLang="en-US" sz="1700" dirty="0" smtClean="0"/>
              <a:t>      将该对象分成两个对象最好</a:t>
            </a:r>
            <a:r>
              <a:rPr kumimoji="1" lang="en-US" altLang="zh-CN" sz="1700" dirty="0" smtClean="0"/>
              <a:t>.</a:t>
            </a:r>
          </a:p>
          <a:p>
            <a:r>
              <a:rPr kumimoji="1" lang="en-US" altLang="zh-CN" sz="1700" dirty="0" smtClean="0"/>
              <a:t>-</a:t>
            </a:r>
            <a:r>
              <a:rPr kumimoji="1" lang="zh-CN" altLang="en-US" sz="1700" dirty="0" smtClean="0"/>
              <a:t> 解决</a:t>
            </a:r>
            <a:r>
              <a:rPr kumimoji="1" lang="en-US" altLang="zh-CN" sz="1700" dirty="0" smtClean="0"/>
              <a:t>:</a:t>
            </a:r>
            <a:r>
              <a:rPr kumimoji="1" lang="zh-CN" altLang="en-US" sz="1700" dirty="0" smtClean="0"/>
              <a:t> 找出特定的原因而造成的所有变化</a:t>
            </a:r>
            <a:r>
              <a:rPr kumimoji="1" lang="en-US" altLang="zh-CN" sz="1700" dirty="0" smtClean="0"/>
              <a:t>,</a:t>
            </a:r>
            <a:r>
              <a:rPr kumimoji="1" lang="zh-CN" altLang="en-US" sz="1700" dirty="0" smtClean="0"/>
              <a:t>然后</a:t>
            </a:r>
            <a:r>
              <a:rPr kumimoji="1" lang="zh-CN" altLang="en-US" sz="1700" dirty="0" smtClean="0"/>
              <a:t>运用</a:t>
            </a:r>
            <a:r>
              <a:rPr kumimoji="1" lang="en-US" altLang="zh-CN" sz="1800" dirty="0">
                <a:hlinkClick r:id="rId2"/>
              </a:rPr>
              <a:t>Extract</a:t>
            </a:r>
            <a:r>
              <a:rPr kumimoji="1" lang="zh-CN" altLang="en-US" sz="1800" dirty="0">
                <a:hlinkClick r:id="rId2"/>
              </a:rPr>
              <a:t> </a:t>
            </a:r>
            <a:r>
              <a:rPr kumimoji="1" lang="en-US" altLang="zh-CN" sz="1800" dirty="0">
                <a:hlinkClick r:id="rId2"/>
              </a:rPr>
              <a:t>Class</a:t>
            </a:r>
            <a:r>
              <a:rPr kumimoji="1" lang="zh-CN" altLang="en-US" sz="1800" dirty="0">
                <a:hlinkClick r:id="rId2"/>
              </a:rPr>
              <a:t> </a:t>
            </a:r>
            <a:r>
              <a:rPr kumimoji="1" lang="zh-CN" altLang="en-US" sz="1700" dirty="0" smtClean="0"/>
              <a:t>将</a:t>
            </a:r>
            <a:r>
              <a:rPr kumimoji="1" lang="zh-CN" altLang="en-US" sz="1700" dirty="0" smtClean="0"/>
              <a:t>其提炼出来</a:t>
            </a:r>
            <a:endParaRPr kumimoji="1" lang="en-US" altLang="zh-CN" sz="1700" dirty="0" smtClean="0"/>
          </a:p>
          <a:p>
            <a:r>
              <a:rPr kumimoji="1" lang="en-US" altLang="zh-CN" sz="2400" b="1" i="1" dirty="0"/>
              <a:t>Shotgun</a:t>
            </a:r>
            <a:r>
              <a:rPr kumimoji="1" lang="zh-CN" altLang="en-US" sz="2400" b="1" i="1" dirty="0"/>
              <a:t> </a:t>
            </a:r>
            <a:r>
              <a:rPr kumimoji="1" lang="en-US" altLang="zh-CN" sz="2400" b="1" i="1" dirty="0"/>
              <a:t>Surgery(</a:t>
            </a:r>
            <a:r>
              <a:rPr kumimoji="1" lang="zh-CN" altLang="en-US" sz="2400" b="1" i="1" dirty="0"/>
              <a:t>散弹式修改</a:t>
            </a:r>
            <a:r>
              <a:rPr kumimoji="1" lang="en-US" altLang="zh-CN" sz="2400" b="1" i="1" dirty="0" smtClean="0"/>
              <a:t>)</a:t>
            </a:r>
          </a:p>
          <a:p>
            <a:r>
              <a:rPr kumimoji="1" lang="en-US" altLang="zh-CN" sz="1700" dirty="0" smtClean="0"/>
              <a:t>-</a:t>
            </a:r>
            <a:r>
              <a:rPr kumimoji="1" lang="zh-CN" altLang="en-US" sz="1700" dirty="0" smtClean="0"/>
              <a:t> 类似</a:t>
            </a:r>
            <a:r>
              <a:rPr kumimoji="1" lang="en-US" altLang="zh-CN" sz="1700" dirty="0"/>
              <a:t>Divergent</a:t>
            </a:r>
            <a:r>
              <a:rPr kumimoji="1" lang="zh-CN" altLang="en-US" sz="1700" dirty="0"/>
              <a:t> </a:t>
            </a:r>
            <a:r>
              <a:rPr kumimoji="1" lang="en-US" altLang="zh-CN" sz="1700" dirty="0"/>
              <a:t>Change,</a:t>
            </a:r>
            <a:r>
              <a:rPr kumimoji="1" lang="zh-CN" altLang="en-US" sz="1700" dirty="0"/>
              <a:t> 但恰恰相反</a:t>
            </a:r>
            <a:endParaRPr kumimoji="1" lang="en-US" altLang="zh-CN" sz="1700" dirty="0"/>
          </a:p>
          <a:p>
            <a:r>
              <a:rPr kumimoji="1" lang="en-US" altLang="zh-CN" sz="1700" dirty="0" smtClean="0"/>
              <a:t>-</a:t>
            </a:r>
            <a:r>
              <a:rPr kumimoji="1" lang="zh-CN" altLang="en-US" sz="1700" dirty="0" smtClean="0"/>
              <a:t> 如果</a:t>
            </a:r>
            <a:r>
              <a:rPr kumimoji="1" lang="zh-CN" altLang="en-US" sz="1700" dirty="0"/>
              <a:t>每遇到某种变化</a:t>
            </a:r>
            <a:r>
              <a:rPr kumimoji="1" lang="en-US" altLang="zh-CN" sz="1700" dirty="0"/>
              <a:t>,</a:t>
            </a:r>
            <a:r>
              <a:rPr kumimoji="1" lang="zh-CN" altLang="en-US" sz="1700" dirty="0"/>
              <a:t>都需要在不同的类做一些小修改</a:t>
            </a:r>
            <a:r>
              <a:rPr kumimoji="1" lang="en-US" altLang="zh-CN" sz="1700" dirty="0"/>
              <a:t>,</a:t>
            </a:r>
            <a:r>
              <a:rPr kumimoji="1" lang="zh-CN" altLang="en-US" sz="1700" dirty="0"/>
              <a:t> 代码修改四处分散</a:t>
            </a:r>
            <a:r>
              <a:rPr kumimoji="1" lang="en-US" altLang="zh-CN" sz="1700" dirty="0"/>
              <a:t>,</a:t>
            </a:r>
            <a:r>
              <a:rPr kumimoji="1" lang="zh-CN" altLang="en-US" sz="1700" dirty="0"/>
              <a:t> 很容易忘记重要的修改</a:t>
            </a:r>
            <a:r>
              <a:rPr kumimoji="1" lang="en-US" altLang="zh-CN" sz="1700" dirty="0"/>
              <a:t>.</a:t>
            </a:r>
          </a:p>
          <a:p>
            <a:r>
              <a:rPr kumimoji="1" lang="en-US" altLang="zh-CN" sz="1700" dirty="0" smtClean="0"/>
              <a:t>-</a:t>
            </a:r>
            <a:r>
              <a:rPr kumimoji="1" lang="zh-CN" altLang="en-US" sz="1700" dirty="0" smtClean="0"/>
              <a:t> </a:t>
            </a:r>
            <a:r>
              <a:rPr kumimoji="1" lang="en-US" altLang="zh-CN" sz="1700" dirty="0" smtClean="0">
                <a:hlinkClick r:id="rId3"/>
              </a:rPr>
              <a:t>Move</a:t>
            </a:r>
            <a:r>
              <a:rPr kumimoji="1" lang="zh-CN" altLang="en-US" sz="1700" dirty="0" smtClean="0">
                <a:hlinkClick r:id="rId3"/>
              </a:rPr>
              <a:t> </a:t>
            </a:r>
            <a:r>
              <a:rPr kumimoji="1" lang="en-US" altLang="zh-CN" sz="1700" dirty="0">
                <a:hlinkClick r:id="rId3"/>
              </a:rPr>
              <a:t>method</a:t>
            </a:r>
            <a:r>
              <a:rPr kumimoji="1" lang="zh-CN" altLang="en-US" sz="1700" dirty="0">
                <a:hlinkClick r:id="rId3"/>
              </a:rPr>
              <a:t> </a:t>
            </a:r>
            <a:r>
              <a:rPr kumimoji="1" lang="en-US" altLang="zh-CN" sz="1700" dirty="0"/>
              <a:t>or</a:t>
            </a:r>
            <a:r>
              <a:rPr kumimoji="1" lang="zh-CN" altLang="en-US" sz="1700" dirty="0"/>
              <a:t> </a:t>
            </a:r>
            <a:r>
              <a:rPr kumimoji="1" lang="en-US" altLang="zh-CN" sz="1700" dirty="0">
                <a:hlinkClick r:id="rId4"/>
              </a:rPr>
              <a:t>Move</a:t>
            </a:r>
            <a:r>
              <a:rPr kumimoji="1" lang="zh-CN" altLang="en-US" sz="1700" dirty="0">
                <a:hlinkClick r:id="rId4"/>
              </a:rPr>
              <a:t> </a:t>
            </a:r>
            <a:r>
              <a:rPr kumimoji="1" lang="en-US" altLang="zh-CN" sz="1700" dirty="0">
                <a:hlinkClick r:id="rId4"/>
              </a:rPr>
              <a:t>Field</a:t>
            </a:r>
            <a:r>
              <a:rPr kumimoji="1" lang="en-US" altLang="zh-CN" sz="1700" dirty="0"/>
              <a:t>,</a:t>
            </a:r>
            <a:r>
              <a:rPr kumimoji="1" lang="zh-CN" altLang="en-US" sz="1700" dirty="0"/>
              <a:t> 把需要修改的代码放到同一类</a:t>
            </a:r>
            <a:r>
              <a:rPr kumimoji="1" lang="en-US" altLang="zh-CN" sz="1700" dirty="0"/>
              <a:t>.</a:t>
            </a:r>
          </a:p>
          <a:p>
            <a:r>
              <a:rPr kumimoji="1" lang="en-US" altLang="zh-CN" sz="1700" dirty="0" smtClean="0"/>
              <a:t>-</a:t>
            </a:r>
            <a:r>
              <a:rPr kumimoji="1" lang="zh-CN" altLang="en-US" sz="1700" dirty="0" smtClean="0"/>
              <a:t> </a:t>
            </a:r>
            <a:r>
              <a:rPr kumimoji="1" lang="en-US" altLang="zh-CN" sz="1700" dirty="0" smtClean="0"/>
              <a:t>Inline</a:t>
            </a:r>
            <a:r>
              <a:rPr kumimoji="1" lang="zh-CN" altLang="en-US" sz="1700" dirty="0" smtClean="0"/>
              <a:t> </a:t>
            </a:r>
            <a:r>
              <a:rPr kumimoji="1" lang="en-US" altLang="zh-CN" sz="1700" dirty="0"/>
              <a:t>Class</a:t>
            </a:r>
            <a:r>
              <a:rPr kumimoji="1" lang="zh-CN" altLang="en-US" sz="1700" dirty="0"/>
              <a:t> 可以把一系列相关行为放入同一类中</a:t>
            </a:r>
            <a:r>
              <a:rPr kumimoji="1" lang="en-US" altLang="zh-CN" sz="1700" dirty="0"/>
              <a:t>.</a:t>
            </a:r>
            <a:r>
              <a:rPr kumimoji="1" lang="zh-CN" altLang="en-US" sz="1700" dirty="0"/>
              <a:t> </a:t>
            </a:r>
            <a:endParaRPr kumimoji="1" lang="en-US" altLang="zh-CN" sz="1700" dirty="0"/>
          </a:p>
          <a:p>
            <a:r>
              <a:rPr kumimoji="1" lang="zh-CN" altLang="en-US" sz="2400" b="1" i="1" dirty="0" smtClean="0"/>
              <a:t>对比</a:t>
            </a:r>
            <a:r>
              <a:rPr kumimoji="1" lang="en-US" altLang="zh-CN" sz="2400" b="1" i="1" dirty="0"/>
              <a:t>:</a:t>
            </a:r>
          </a:p>
          <a:p>
            <a:r>
              <a:rPr kumimoji="1" lang="en-US" altLang="zh-CN" sz="1700" dirty="0" smtClean="0"/>
              <a:t>-</a:t>
            </a:r>
            <a:r>
              <a:rPr kumimoji="1" lang="zh-CN" altLang="en-US" sz="1700" dirty="0" smtClean="0"/>
              <a:t> </a:t>
            </a:r>
            <a:r>
              <a:rPr kumimoji="1" lang="en-US" altLang="zh-CN" sz="1700" dirty="0" smtClean="0"/>
              <a:t>Divergent</a:t>
            </a:r>
            <a:r>
              <a:rPr kumimoji="1" lang="zh-CN" altLang="en-US" sz="1700" dirty="0" smtClean="0"/>
              <a:t> </a:t>
            </a:r>
            <a:r>
              <a:rPr kumimoji="1" lang="en-US" altLang="zh-CN" sz="1700" dirty="0"/>
              <a:t>Change:</a:t>
            </a:r>
            <a:r>
              <a:rPr kumimoji="1" lang="zh-CN" altLang="en-US" sz="1700" dirty="0"/>
              <a:t> 一个类受多种变化的影响</a:t>
            </a:r>
            <a:r>
              <a:rPr kumimoji="1" lang="en-US" altLang="zh-CN" sz="1700" dirty="0"/>
              <a:t>.</a:t>
            </a:r>
          </a:p>
          <a:p>
            <a:r>
              <a:rPr kumimoji="1" lang="en-US" altLang="zh-CN" sz="1700" dirty="0" smtClean="0"/>
              <a:t>-</a:t>
            </a:r>
            <a:r>
              <a:rPr kumimoji="1" lang="zh-CN" altLang="en-US" sz="1700" dirty="0" smtClean="0"/>
              <a:t> </a:t>
            </a:r>
            <a:r>
              <a:rPr kumimoji="1" lang="en-US" altLang="zh-CN" sz="1700" dirty="0" smtClean="0"/>
              <a:t>Shotgun</a:t>
            </a:r>
            <a:r>
              <a:rPr kumimoji="1" lang="zh-CN" altLang="en-US" sz="1700" dirty="0" smtClean="0"/>
              <a:t> </a:t>
            </a:r>
            <a:r>
              <a:rPr kumimoji="1" lang="en-US" altLang="zh-CN" sz="1700" dirty="0"/>
              <a:t>Surgery:</a:t>
            </a:r>
            <a:r>
              <a:rPr kumimoji="1" lang="zh-CN" altLang="en-US" sz="1700" dirty="0"/>
              <a:t>一种变化 引发多个类的修改</a:t>
            </a:r>
            <a:r>
              <a:rPr kumimoji="1" lang="en-US" altLang="zh-CN" sz="1700" dirty="0"/>
              <a:t>.</a:t>
            </a:r>
            <a:endParaRPr kumimoji="1" lang="zh-CN" altLang="en-US" sz="1700" dirty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744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Feature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Envy(</a:t>
            </a:r>
            <a:r>
              <a:rPr kumimoji="1" lang="zh-CN" altLang="en-US" dirty="0" smtClean="0"/>
              <a:t>依恋情节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对象的要点在于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将数据和对数据操作的行为包装在一起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函数对某个类的兴趣超过了对自己所处类的兴趣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>
                <a:hlinkClick r:id="rId2"/>
              </a:rPr>
              <a:t>Move</a:t>
            </a:r>
            <a:r>
              <a:rPr kumimoji="1" lang="zh-CN" altLang="en-US" dirty="0" smtClean="0">
                <a:hlinkClick r:id="rId2"/>
              </a:rPr>
              <a:t> </a:t>
            </a:r>
            <a:r>
              <a:rPr kumimoji="1" lang="en-US" altLang="zh-CN" dirty="0" smtClean="0">
                <a:hlinkClick r:id="rId2"/>
              </a:rPr>
              <a:t>Method</a:t>
            </a:r>
            <a:r>
              <a:rPr kumimoji="1" lang="zh-CN" altLang="en-US" dirty="0" smtClean="0">
                <a:hlinkClick r:id="rId2"/>
              </a:rPr>
              <a:t> 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>
                <a:hlinkClick r:id="rId3"/>
              </a:rPr>
              <a:t>Extract</a:t>
            </a:r>
            <a:r>
              <a:rPr kumimoji="1" lang="zh-CN" altLang="en-US" dirty="0" smtClean="0">
                <a:hlinkClick r:id="rId3"/>
              </a:rPr>
              <a:t> </a:t>
            </a:r>
            <a:r>
              <a:rPr kumimoji="1" lang="en-US" altLang="zh-CN" dirty="0" smtClean="0">
                <a:hlinkClick r:id="rId3"/>
              </a:rPr>
              <a:t>Method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一个函数往往会用到几个类的功能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哪个类拥有最多被此函数使用的数据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就把这个函数和那些数据放在一起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422929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Clumps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数据泥团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一些数据或者参数总是 成群结队在 多个 地方反复出现</a:t>
            </a:r>
            <a:r>
              <a:rPr kumimoji="1" lang="en-US" altLang="zh-CN" dirty="0" smtClean="0"/>
              <a:t>.</a:t>
            </a:r>
          </a:p>
          <a:p>
            <a:r>
              <a:rPr kumimoji="1" lang="en-US" altLang="zh-CN" dirty="0" smtClean="0">
                <a:hlinkClick r:id="rId2"/>
              </a:rPr>
              <a:t>Introduce</a:t>
            </a:r>
            <a:r>
              <a:rPr kumimoji="1" lang="zh-CN" altLang="en-US" dirty="0" smtClean="0">
                <a:hlinkClick r:id="rId2"/>
              </a:rPr>
              <a:t> </a:t>
            </a:r>
            <a:r>
              <a:rPr kumimoji="1" lang="en-US" altLang="zh-CN" dirty="0" smtClean="0">
                <a:hlinkClick r:id="rId2"/>
              </a:rPr>
              <a:t>Parameter</a:t>
            </a:r>
            <a:r>
              <a:rPr kumimoji="1" lang="zh-CN" altLang="en-US" dirty="0" smtClean="0">
                <a:hlinkClick r:id="rId2"/>
              </a:rPr>
              <a:t> </a:t>
            </a:r>
            <a:r>
              <a:rPr kumimoji="1" lang="en-US" altLang="zh-CN" dirty="0" smtClean="0">
                <a:hlinkClick r:id="rId2"/>
              </a:rPr>
              <a:t>Object</a:t>
            </a:r>
            <a:r>
              <a:rPr kumimoji="1" lang="zh-CN" altLang="en-US" dirty="0" smtClean="0">
                <a:hlinkClick r:id="rId2"/>
              </a:rPr>
              <a:t> </a:t>
            </a:r>
            <a:r>
              <a:rPr kumimoji="1" lang="en-US" altLang="zh-CN" dirty="0" smtClean="0"/>
              <a:t>or</a:t>
            </a:r>
            <a:r>
              <a:rPr kumimoji="1" lang="zh-CN" altLang="en-US" dirty="0" smtClean="0"/>
              <a:t>  </a:t>
            </a:r>
            <a:r>
              <a:rPr kumimoji="1" lang="en-US" altLang="zh-CN" dirty="0" smtClean="0">
                <a:hlinkClick r:id="rId3"/>
              </a:rPr>
              <a:t>Preserve</a:t>
            </a:r>
            <a:r>
              <a:rPr kumimoji="1" lang="zh-CN" altLang="en-US" dirty="0" smtClean="0">
                <a:hlinkClick r:id="rId3"/>
              </a:rPr>
              <a:t> </a:t>
            </a:r>
            <a:r>
              <a:rPr kumimoji="1" lang="en-US" altLang="zh-CN" dirty="0" smtClean="0">
                <a:hlinkClick r:id="rId3"/>
              </a:rPr>
              <a:t>Whole</a:t>
            </a:r>
            <a:r>
              <a:rPr kumimoji="1" lang="zh-CN" altLang="en-US" dirty="0" smtClean="0">
                <a:hlinkClick r:id="rId3"/>
              </a:rPr>
              <a:t> </a:t>
            </a:r>
            <a:r>
              <a:rPr kumimoji="1" lang="en-US" altLang="zh-CN" dirty="0" smtClean="0">
                <a:hlinkClick r:id="rId3"/>
              </a:rPr>
              <a:t>Object</a:t>
            </a:r>
            <a:r>
              <a:rPr kumimoji="1" lang="zh-CN" altLang="en-US" dirty="0" smtClean="0">
                <a:hlinkClick r:id="rId3"/>
              </a:rPr>
              <a:t> </a:t>
            </a:r>
            <a:r>
              <a:rPr kumimoji="1" lang="zh-CN" altLang="en-US" dirty="0" smtClean="0"/>
              <a:t>减肥</a:t>
            </a:r>
            <a:endParaRPr kumimoji="1" lang="en-US" altLang="zh-CN" dirty="0" smtClean="0"/>
          </a:p>
          <a:p>
            <a:r>
              <a:rPr kumimoji="1" lang="zh-CN" altLang="en-US" dirty="0" smtClean="0"/>
              <a:t>评判方法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删掉众多数据中的一项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其他数据有没有因此失去意义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 如果不再有意义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应该考虑为他们生成一个对象</a:t>
            </a:r>
            <a:r>
              <a:rPr kumimoji="1" lang="en-US" altLang="zh-CN" dirty="0" smtClean="0"/>
              <a:t>.</a:t>
            </a:r>
          </a:p>
          <a:p>
            <a:r>
              <a:rPr kumimoji="1" lang="zh-CN" altLang="en-US" dirty="0" smtClean="0"/>
              <a:t>一旦拥有新的对象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就可以把重点放到 </a:t>
            </a:r>
            <a:r>
              <a:rPr kumimoji="1" lang="en-US" altLang="zh-CN" dirty="0" smtClean="0"/>
              <a:t>Feature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Envy</a:t>
            </a:r>
            <a:r>
              <a:rPr kumimoji="1" lang="zh-CN" altLang="en-US" dirty="0" smtClean="0"/>
              <a:t> 上了</a:t>
            </a:r>
            <a:r>
              <a:rPr kumimoji="1" lang="en-US" altLang="zh-CN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953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分享内容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一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重构案例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重构小</a:t>
            </a:r>
            <a:r>
              <a:rPr kumimoji="1" lang="en-US" altLang="zh-CN" dirty="0" smtClean="0"/>
              <a:t>Demo,</a:t>
            </a:r>
            <a:r>
              <a:rPr kumimoji="1" lang="zh-CN" altLang="en-US" dirty="0" smtClean="0"/>
              <a:t> 将其重构为更为合格的面相对象的程序</a:t>
            </a:r>
            <a:r>
              <a:rPr kumimoji="1" lang="en-US" altLang="zh-CN" dirty="0" smtClean="0"/>
              <a:t>.</a:t>
            </a:r>
          </a:p>
          <a:p>
            <a:r>
              <a:rPr kumimoji="1" lang="zh-CN" altLang="en-US" dirty="0" smtClean="0"/>
              <a:t>二</a:t>
            </a:r>
            <a:r>
              <a:rPr kumimoji="1" lang="en-US" altLang="zh-CN" dirty="0" smtClean="0">
                <a:sym typeface="Wingdings"/>
              </a:rPr>
              <a:t>:</a:t>
            </a:r>
            <a:r>
              <a:rPr kumimoji="1" lang="zh-CN" altLang="en-US" dirty="0" smtClean="0">
                <a:sym typeface="Wingdings"/>
              </a:rPr>
              <a:t> </a:t>
            </a:r>
            <a:r>
              <a:rPr kumimoji="1" lang="en-US" altLang="zh-CN" dirty="0" smtClean="0">
                <a:sym typeface="Wingdings"/>
              </a:rPr>
              <a:t>(</a:t>
            </a:r>
            <a:r>
              <a:rPr kumimoji="1" lang="zh-CN" altLang="en-US" dirty="0" smtClean="0">
                <a:sym typeface="Wingdings"/>
              </a:rPr>
              <a:t>重构原则</a:t>
            </a:r>
            <a:r>
              <a:rPr kumimoji="1" lang="en-US" altLang="zh-CN" dirty="0" smtClean="0">
                <a:sym typeface="Wingdings"/>
              </a:rPr>
              <a:t>)</a:t>
            </a:r>
            <a:r>
              <a:rPr kumimoji="1" lang="zh-CN" altLang="en-US" dirty="0" smtClean="0"/>
              <a:t> 重构的一般性原则和定义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以及进行重构的原因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大致介绍重构存在的一些问题</a:t>
            </a:r>
            <a:r>
              <a:rPr kumimoji="1" lang="en-US" altLang="zh-CN" dirty="0" smtClean="0"/>
              <a:t>.</a:t>
            </a:r>
          </a:p>
          <a:p>
            <a:r>
              <a:rPr kumimoji="1" lang="zh-CN" altLang="en-US" dirty="0" smtClean="0"/>
              <a:t>三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嗅出代码中的坏味道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⭐️</a:t>
            </a:r>
            <a:endParaRPr kumimoji="1" lang="en-US" altLang="zh-CN" dirty="0" smtClean="0"/>
          </a:p>
          <a:p>
            <a:r>
              <a:rPr kumimoji="1" lang="zh-CN" altLang="en-US" dirty="0" smtClean="0"/>
              <a:t>四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重构列表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重构手法 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</a:t>
            </a:r>
            <a:r>
              <a:rPr kumimoji="1" lang="zh-CN" altLang="en-US" dirty="0"/>
              <a:t>⭐</a:t>
            </a:r>
            <a:r>
              <a:rPr kumimoji="1" lang="zh-CN" altLang="en-US" dirty="0" smtClean="0"/>
              <a:t>️</a:t>
            </a:r>
            <a:endParaRPr kumimoji="1" lang="en-US" altLang="zh-CN" dirty="0"/>
          </a:p>
          <a:p>
            <a:r>
              <a:rPr kumimoji="1" lang="zh-CN" altLang="en-US" dirty="0" smtClean="0"/>
              <a:t>五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其他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3086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Primitive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Obsession(</a:t>
            </a:r>
            <a:r>
              <a:rPr kumimoji="1" lang="zh-CN" altLang="en-US" dirty="0" smtClean="0"/>
              <a:t>基本类型偏执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1600" dirty="0" smtClean="0"/>
              <a:t>两种数据</a:t>
            </a:r>
            <a:r>
              <a:rPr kumimoji="1" lang="en-US" altLang="zh-CN" sz="1600" dirty="0" smtClean="0"/>
              <a:t>:</a:t>
            </a:r>
          </a:p>
          <a:p>
            <a:r>
              <a:rPr kumimoji="1" lang="zh-CN" altLang="en-US" sz="1600" dirty="0" smtClean="0"/>
              <a:t>结构类型</a:t>
            </a:r>
            <a:r>
              <a:rPr kumimoji="1" lang="en-US" altLang="zh-CN" sz="1600" dirty="0" smtClean="0"/>
              <a:t>:</a:t>
            </a:r>
            <a:r>
              <a:rPr kumimoji="1" lang="zh-CN" altLang="en-US" sz="1600" dirty="0" smtClean="0"/>
              <a:t>将数据组成有意义的形式</a:t>
            </a:r>
            <a:endParaRPr kumimoji="1" lang="en-US" altLang="zh-CN" sz="1600" dirty="0" smtClean="0"/>
          </a:p>
          <a:p>
            <a:r>
              <a:rPr kumimoji="1" lang="zh-CN" altLang="en-US" sz="1600" dirty="0" smtClean="0"/>
              <a:t>基本类型</a:t>
            </a:r>
            <a:r>
              <a:rPr kumimoji="1" lang="en-US" altLang="zh-CN" sz="1600" dirty="0" smtClean="0"/>
              <a:t>:</a:t>
            </a:r>
            <a:r>
              <a:rPr kumimoji="1" lang="zh-CN" altLang="en-US" sz="1600" dirty="0" smtClean="0"/>
              <a:t> 构成结构类型的元素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r>
              <a:rPr kumimoji="1" lang="zh-CN" altLang="en-US" sz="1600" dirty="0" smtClean="0"/>
              <a:t>类型码</a:t>
            </a:r>
            <a:r>
              <a:rPr kumimoji="1" lang="en-US" altLang="zh-CN" sz="1600" dirty="0" smtClean="0"/>
              <a:t>(</a:t>
            </a:r>
            <a:r>
              <a:rPr kumimoji="1" lang="zh-CN" altLang="en-US" sz="1600" dirty="0" smtClean="0"/>
              <a:t>不影响行为</a:t>
            </a:r>
            <a:r>
              <a:rPr kumimoji="1" lang="en-US" altLang="zh-CN" sz="1600" dirty="0" smtClean="0"/>
              <a:t>):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>
                <a:hlinkClick r:id="rId2"/>
              </a:rPr>
              <a:t>Replace</a:t>
            </a:r>
            <a:r>
              <a:rPr kumimoji="1" lang="zh-CN" altLang="en-US" sz="1600" dirty="0" smtClean="0">
                <a:hlinkClick r:id="rId2"/>
              </a:rPr>
              <a:t> </a:t>
            </a:r>
            <a:r>
              <a:rPr kumimoji="1" lang="en-US" altLang="zh-CN" sz="1600" dirty="0" smtClean="0">
                <a:hlinkClick r:id="rId2"/>
              </a:rPr>
              <a:t>Type</a:t>
            </a:r>
            <a:r>
              <a:rPr kumimoji="1" lang="zh-CN" altLang="en-US" sz="1600" dirty="0" smtClean="0">
                <a:hlinkClick r:id="rId2"/>
              </a:rPr>
              <a:t> </a:t>
            </a:r>
            <a:r>
              <a:rPr kumimoji="1" lang="en-US" altLang="zh-CN" sz="1600" dirty="0" smtClean="0">
                <a:hlinkClick r:id="rId2"/>
              </a:rPr>
              <a:t>Code</a:t>
            </a:r>
            <a:r>
              <a:rPr kumimoji="1" lang="zh-CN" altLang="en-US" sz="1600" dirty="0" smtClean="0">
                <a:hlinkClick r:id="rId2"/>
              </a:rPr>
              <a:t> </a:t>
            </a:r>
            <a:r>
              <a:rPr kumimoji="1" lang="en-US" altLang="zh-CN" sz="1600" dirty="0" smtClean="0">
                <a:hlinkClick r:id="rId2"/>
              </a:rPr>
              <a:t>with</a:t>
            </a:r>
            <a:r>
              <a:rPr kumimoji="1" lang="zh-CN" altLang="en-US" sz="1600" dirty="0" smtClean="0">
                <a:hlinkClick r:id="rId2"/>
              </a:rPr>
              <a:t> </a:t>
            </a:r>
            <a:r>
              <a:rPr kumimoji="1" lang="en-US" altLang="zh-CN" sz="1600" dirty="0" smtClean="0">
                <a:hlinkClick r:id="rId2"/>
              </a:rPr>
              <a:t>Class</a:t>
            </a:r>
            <a:endParaRPr kumimoji="1" lang="en-US" altLang="zh-CN" sz="1600" dirty="0" smtClean="0"/>
          </a:p>
          <a:p>
            <a:r>
              <a:rPr kumimoji="1" lang="zh-CN" altLang="en-US" sz="1600" dirty="0" smtClean="0"/>
              <a:t>如果由于类型码相关的条件表达式</a:t>
            </a:r>
            <a:r>
              <a:rPr kumimoji="1" lang="en-US" altLang="zh-CN" sz="1600" dirty="0" smtClean="0"/>
              <a:t>:</a:t>
            </a:r>
            <a:r>
              <a:rPr kumimoji="1" lang="zh-CN" altLang="en-US" sz="1600" dirty="0"/>
              <a:t> </a:t>
            </a:r>
            <a:r>
              <a:rPr kumimoji="1" lang="en-US" altLang="zh-CN" sz="1600" dirty="0" smtClean="0">
                <a:hlinkClick r:id="rId3"/>
              </a:rPr>
              <a:t>Replace</a:t>
            </a:r>
            <a:r>
              <a:rPr kumimoji="1" lang="zh-CN" altLang="en-US" sz="1600" dirty="0" smtClean="0">
                <a:hlinkClick r:id="rId3"/>
              </a:rPr>
              <a:t> </a:t>
            </a:r>
            <a:r>
              <a:rPr kumimoji="1" lang="en-US" altLang="zh-CN" sz="1600" dirty="0">
                <a:hlinkClick r:id="rId3"/>
              </a:rPr>
              <a:t>Type</a:t>
            </a:r>
            <a:r>
              <a:rPr kumimoji="1" lang="zh-CN" altLang="en-US" sz="1600" dirty="0">
                <a:hlinkClick r:id="rId3"/>
              </a:rPr>
              <a:t> </a:t>
            </a:r>
            <a:r>
              <a:rPr kumimoji="1" lang="en-US" altLang="zh-CN" sz="1600" dirty="0">
                <a:hlinkClick r:id="rId3"/>
              </a:rPr>
              <a:t>Code</a:t>
            </a:r>
            <a:r>
              <a:rPr kumimoji="1" lang="zh-CN" altLang="en-US" sz="1600" dirty="0">
                <a:hlinkClick r:id="rId3"/>
              </a:rPr>
              <a:t> </a:t>
            </a:r>
            <a:r>
              <a:rPr kumimoji="1" lang="en-US" altLang="zh-CN" sz="1600" dirty="0">
                <a:hlinkClick r:id="rId3"/>
              </a:rPr>
              <a:t>with</a:t>
            </a:r>
            <a:r>
              <a:rPr kumimoji="1" lang="zh-CN" altLang="en-US" sz="1600" dirty="0">
                <a:hlinkClick r:id="rId3"/>
              </a:rPr>
              <a:t> </a:t>
            </a:r>
            <a:r>
              <a:rPr kumimoji="1" lang="en-US" altLang="zh-CN" sz="1600" dirty="0" smtClean="0">
                <a:hlinkClick r:id="rId3"/>
              </a:rPr>
              <a:t>Subclass</a:t>
            </a:r>
            <a:r>
              <a:rPr kumimoji="1" lang="zh-CN" altLang="en-US" sz="1600" dirty="0" smtClean="0">
                <a:hlinkClick r:id="rId3"/>
              </a:rPr>
              <a:t> </a:t>
            </a:r>
            <a:r>
              <a:rPr kumimoji="1" lang="en-US" altLang="zh-CN" sz="1600" dirty="0" smtClean="0"/>
              <a:t>or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err="1" smtClean="0">
                <a:hlinkClick r:id="rId4"/>
              </a:rPr>
              <a:t>Replcae</a:t>
            </a:r>
            <a:r>
              <a:rPr kumimoji="1" lang="zh-CN" altLang="en-US" sz="1600" dirty="0" smtClean="0">
                <a:hlinkClick r:id="rId4"/>
              </a:rPr>
              <a:t> </a:t>
            </a:r>
            <a:r>
              <a:rPr kumimoji="1" lang="en-US" altLang="zh-CN" sz="1600" dirty="0" smtClean="0">
                <a:hlinkClick r:id="rId4"/>
              </a:rPr>
              <a:t>Type</a:t>
            </a:r>
            <a:r>
              <a:rPr kumimoji="1" lang="zh-CN" altLang="en-US" sz="1600" dirty="0" smtClean="0">
                <a:hlinkClick r:id="rId4"/>
              </a:rPr>
              <a:t> </a:t>
            </a:r>
            <a:r>
              <a:rPr kumimoji="1" lang="en-US" altLang="zh-CN" sz="1600" dirty="0" smtClean="0">
                <a:hlinkClick r:id="rId4"/>
              </a:rPr>
              <a:t>Code</a:t>
            </a:r>
            <a:r>
              <a:rPr kumimoji="1" lang="zh-CN" altLang="en-US" sz="1600" dirty="0" smtClean="0">
                <a:hlinkClick r:id="rId4"/>
              </a:rPr>
              <a:t> </a:t>
            </a:r>
            <a:r>
              <a:rPr kumimoji="1" lang="en-US" altLang="zh-CN" sz="1600" dirty="0" smtClean="0">
                <a:hlinkClick r:id="rId4"/>
              </a:rPr>
              <a:t>with</a:t>
            </a:r>
            <a:r>
              <a:rPr kumimoji="1" lang="zh-CN" altLang="en-US" sz="1600" dirty="0" smtClean="0">
                <a:hlinkClick r:id="rId4"/>
              </a:rPr>
              <a:t> </a:t>
            </a:r>
            <a:r>
              <a:rPr kumimoji="1" lang="en-US" altLang="zh-CN" sz="1600" dirty="0" smtClean="0">
                <a:hlinkClick r:id="rId4"/>
              </a:rPr>
              <a:t>State/Strategy</a:t>
            </a:r>
            <a:endParaRPr kumimoji="1" lang="en-US" altLang="zh-CN" sz="1600" dirty="0" smtClean="0"/>
          </a:p>
          <a:p>
            <a:r>
              <a:rPr kumimoji="1" lang="zh-CN" altLang="en-US" sz="1600" dirty="0" smtClean="0"/>
              <a:t>总是被放在一起的字段</a:t>
            </a:r>
            <a:r>
              <a:rPr kumimoji="1" lang="en-US" altLang="zh-CN" sz="1600" dirty="0" smtClean="0"/>
              <a:t>: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>
                <a:hlinkClick r:id="rId5"/>
              </a:rPr>
              <a:t>Extract</a:t>
            </a:r>
            <a:r>
              <a:rPr kumimoji="1" lang="zh-CN" altLang="en-US" sz="1600" dirty="0" smtClean="0">
                <a:hlinkClick r:id="rId5"/>
              </a:rPr>
              <a:t> </a:t>
            </a:r>
            <a:r>
              <a:rPr kumimoji="1" lang="en-US" altLang="zh-CN" sz="1600" dirty="0" smtClean="0">
                <a:hlinkClick r:id="rId5"/>
              </a:rPr>
              <a:t>Class</a:t>
            </a:r>
            <a:endParaRPr kumimoji="1" lang="en-US" altLang="zh-CN" sz="1600" dirty="0" smtClean="0"/>
          </a:p>
          <a:p>
            <a:r>
              <a:rPr kumimoji="1" lang="zh-CN" altLang="en-US" sz="1600" dirty="0" smtClean="0"/>
              <a:t>参数中看到基本类型数据</a:t>
            </a:r>
            <a:r>
              <a:rPr kumimoji="1" lang="en-US" altLang="zh-CN" sz="1600" dirty="0" smtClean="0"/>
              <a:t>: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>
                <a:hlinkClick r:id="rId6"/>
              </a:rPr>
              <a:t>Introduce</a:t>
            </a:r>
            <a:r>
              <a:rPr kumimoji="1" lang="zh-CN" altLang="en-US" sz="1600" dirty="0">
                <a:hlinkClick r:id="rId6"/>
              </a:rPr>
              <a:t> </a:t>
            </a:r>
            <a:r>
              <a:rPr kumimoji="1" lang="en-US" altLang="zh-CN" sz="1600" dirty="0">
                <a:hlinkClick r:id="rId6"/>
              </a:rPr>
              <a:t>Parameter</a:t>
            </a:r>
            <a:r>
              <a:rPr kumimoji="1" lang="zh-CN" altLang="en-US" sz="1600" dirty="0">
                <a:hlinkClick r:id="rId6"/>
              </a:rPr>
              <a:t> </a:t>
            </a:r>
            <a:r>
              <a:rPr kumimoji="1" lang="en-US" altLang="zh-CN" sz="1600" dirty="0" smtClean="0">
                <a:hlinkClick r:id="rId6"/>
              </a:rPr>
              <a:t>Object</a:t>
            </a:r>
            <a:endParaRPr kumimoji="1" lang="en-US" altLang="zh-CN" sz="1600" dirty="0" smtClean="0"/>
          </a:p>
          <a:p>
            <a:r>
              <a:rPr kumimoji="1" lang="zh-CN" altLang="en-US" sz="1600" dirty="0" smtClean="0"/>
              <a:t>数组中挑选数据</a:t>
            </a:r>
            <a:r>
              <a:rPr kumimoji="1" lang="en-US" altLang="zh-CN" sz="1600" dirty="0" smtClean="0"/>
              <a:t>: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>
                <a:hlinkClick r:id="rId7"/>
              </a:rPr>
              <a:t>Replace</a:t>
            </a:r>
            <a:r>
              <a:rPr kumimoji="1" lang="zh-CN" altLang="en-US" sz="1600" dirty="0" smtClean="0">
                <a:hlinkClick r:id="rId7"/>
              </a:rPr>
              <a:t> </a:t>
            </a:r>
            <a:r>
              <a:rPr kumimoji="1" lang="en-US" altLang="zh-CN" sz="1600" dirty="0" smtClean="0">
                <a:hlinkClick r:id="rId7"/>
              </a:rPr>
              <a:t>Array</a:t>
            </a:r>
            <a:r>
              <a:rPr kumimoji="1" lang="zh-CN" altLang="en-US" sz="1600" dirty="0" smtClean="0">
                <a:hlinkClick r:id="rId7"/>
              </a:rPr>
              <a:t> </a:t>
            </a:r>
            <a:r>
              <a:rPr kumimoji="1" lang="en-US" altLang="zh-CN" sz="1600" dirty="0" smtClean="0">
                <a:hlinkClick r:id="rId7"/>
              </a:rPr>
              <a:t>with</a:t>
            </a:r>
            <a:r>
              <a:rPr kumimoji="1" lang="zh-CN" altLang="en-US" sz="1600" dirty="0" smtClean="0">
                <a:hlinkClick r:id="rId7"/>
              </a:rPr>
              <a:t> </a:t>
            </a:r>
            <a:r>
              <a:rPr kumimoji="1" lang="en-US" altLang="zh-CN" sz="1600" dirty="0" smtClean="0">
                <a:hlinkClick r:id="rId7"/>
              </a:rPr>
              <a:t>Object</a:t>
            </a:r>
            <a:endParaRPr kumimoji="1" lang="en-US" altLang="zh-CN" sz="1600" dirty="0"/>
          </a:p>
          <a:p>
            <a:endParaRPr kumimoji="1" lang="en-US" altLang="zh-CN" sz="1600" dirty="0" smtClean="0"/>
          </a:p>
          <a:p>
            <a:endParaRPr kumimoji="1" lang="en-US" altLang="zh-CN" sz="1600" dirty="0"/>
          </a:p>
          <a:p>
            <a:endParaRPr kumimoji="1" lang="en-US" altLang="zh-CN" sz="1600" dirty="0" smtClean="0"/>
          </a:p>
          <a:p>
            <a:endParaRPr kumimoji="1"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125543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Switch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Statement(Switch</a:t>
            </a:r>
            <a:r>
              <a:rPr kumimoji="1" lang="zh-CN" altLang="en-US" dirty="0" smtClean="0"/>
              <a:t> 惊悚现身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Demo</a:t>
            </a:r>
            <a:r>
              <a:rPr kumimoji="1" lang="zh-CN" altLang="en-US" dirty="0" smtClean="0"/>
              <a:t> 里已经有具体的例子</a:t>
            </a:r>
            <a:endParaRPr kumimoji="1" lang="en-US" altLang="zh-CN" dirty="0" smtClean="0"/>
          </a:p>
          <a:p>
            <a:r>
              <a:rPr kumimoji="1" lang="zh-CN" altLang="en-US" dirty="0" smtClean="0"/>
              <a:t>面向对象编程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少用</a:t>
            </a:r>
            <a:r>
              <a:rPr kumimoji="1" lang="en-US" altLang="zh-CN" dirty="0" smtClean="0"/>
              <a:t>Switch</a:t>
            </a:r>
            <a:r>
              <a:rPr kumimoji="1" lang="zh-CN" altLang="en-US" dirty="0" smtClean="0"/>
              <a:t> 语句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重复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修改起来不方便</a:t>
            </a:r>
            <a:endParaRPr kumimoji="1" lang="en-US" altLang="zh-CN" dirty="0" smtClean="0"/>
          </a:p>
          <a:p>
            <a:r>
              <a:rPr kumimoji="1" lang="zh-CN" altLang="en-US" dirty="0" smtClean="0"/>
              <a:t>多数情况下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一见到</a:t>
            </a:r>
            <a:r>
              <a:rPr kumimoji="1" lang="en-US" altLang="zh-CN" dirty="0" smtClean="0"/>
              <a:t>Switch</a:t>
            </a:r>
            <a:r>
              <a:rPr kumimoji="1" lang="zh-CN" altLang="en-US" dirty="0" smtClean="0"/>
              <a:t> 语句 就要考虑替换它</a:t>
            </a:r>
            <a:r>
              <a:rPr kumimoji="1" lang="en-US" altLang="zh-CN" dirty="0" smtClean="0"/>
              <a:t>.</a:t>
            </a:r>
          </a:p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>
                <a:hlinkClick r:id="rId2"/>
              </a:rPr>
              <a:t>Extract</a:t>
            </a:r>
            <a:r>
              <a:rPr kumimoji="1" lang="zh-CN" altLang="en-US" dirty="0" smtClean="0">
                <a:hlinkClick r:id="rId2"/>
              </a:rPr>
              <a:t> </a:t>
            </a:r>
            <a:r>
              <a:rPr kumimoji="1" lang="en-US" altLang="zh-CN" dirty="0" smtClean="0">
                <a:hlinkClick r:id="rId2"/>
              </a:rPr>
              <a:t>Method</a:t>
            </a:r>
            <a:r>
              <a:rPr kumimoji="1" lang="zh-CN" altLang="en-US" dirty="0" smtClean="0">
                <a:hlinkClick r:id="rId2"/>
              </a:rPr>
              <a:t>  </a:t>
            </a:r>
            <a:r>
              <a:rPr kumimoji="1" lang="zh-CN" altLang="en-US" dirty="0" smtClean="0"/>
              <a:t>将</a:t>
            </a:r>
            <a:r>
              <a:rPr kumimoji="1" lang="en-US" altLang="zh-CN" dirty="0" smtClean="0"/>
              <a:t>Switch</a:t>
            </a:r>
            <a:r>
              <a:rPr kumimoji="1" lang="zh-CN" altLang="en-US" dirty="0" smtClean="0"/>
              <a:t> 提炼到独立函数中</a:t>
            </a:r>
            <a:endParaRPr kumimoji="1" lang="en-US" altLang="zh-CN" dirty="0" smtClean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>
                <a:hlinkClick r:id="rId3"/>
              </a:rPr>
              <a:t>Move</a:t>
            </a:r>
            <a:r>
              <a:rPr kumimoji="1" lang="zh-CN" altLang="en-US" dirty="0" smtClean="0">
                <a:hlinkClick r:id="rId3"/>
              </a:rPr>
              <a:t> </a:t>
            </a:r>
            <a:r>
              <a:rPr kumimoji="1" lang="en-US" altLang="zh-CN" dirty="0" smtClean="0">
                <a:hlinkClick r:id="rId3"/>
              </a:rPr>
              <a:t>Method</a:t>
            </a:r>
            <a:r>
              <a:rPr kumimoji="1" lang="zh-CN" altLang="en-US" dirty="0" smtClean="0">
                <a:hlinkClick r:id="rId3"/>
              </a:rPr>
              <a:t> </a:t>
            </a:r>
            <a:r>
              <a:rPr kumimoji="1" lang="zh-CN" altLang="en-US" dirty="0" smtClean="0"/>
              <a:t>搬移到需要多态性的类中</a:t>
            </a:r>
            <a:endParaRPr kumimoji="1" lang="en-US" altLang="zh-CN" dirty="0" smtClean="0"/>
          </a:p>
          <a:p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>
                <a:hlinkClick r:id="rId4"/>
              </a:rPr>
              <a:t>Replace</a:t>
            </a:r>
            <a:r>
              <a:rPr kumimoji="1" lang="zh-CN" altLang="en-US" dirty="0" smtClean="0">
                <a:hlinkClick r:id="rId4"/>
              </a:rPr>
              <a:t> </a:t>
            </a:r>
            <a:r>
              <a:rPr kumimoji="1" lang="en-US" altLang="zh-CN" dirty="0" smtClean="0">
                <a:hlinkClick r:id="rId4"/>
              </a:rPr>
              <a:t>Type</a:t>
            </a:r>
            <a:r>
              <a:rPr kumimoji="1" lang="zh-CN" altLang="en-US" dirty="0" smtClean="0">
                <a:hlinkClick r:id="rId4"/>
              </a:rPr>
              <a:t> </a:t>
            </a:r>
            <a:r>
              <a:rPr kumimoji="1" lang="en-US" altLang="zh-CN" dirty="0" smtClean="0">
                <a:hlinkClick r:id="rId4"/>
              </a:rPr>
              <a:t>Code</a:t>
            </a:r>
            <a:r>
              <a:rPr kumimoji="1" lang="zh-CN" altLang="en-US" dirty="0" smtClean="0">
                <a:hlinkClick r:id="rId4"/>
              </a:rPr>
              <a:t> </a:t>
            </a:r>
            <a:r>
              <a:rPr kumimoji="1" lang="en-US" altLang="zh-CN" dirty="0" smtClean="0">
                <a:hlinkClick r:id="rId4"/>
              </a:rPr>
              <a:t>with</a:t>
            </a:r>
            <a:r>
              <a:rPr kumimoji="1" lang="zh-CN" altLang="en-US" dirty="0" smtClean="0">
                <a:hlinkClick r:id="rId4"/>
              </a:rPr>
              <a:t> </a:t>
            </a:r>
            <a:r>
              <a:rPr kumimoji="1" lang="en-US" altLang="zh-CN" dirty="0">
                <a:hlinkClick r:id="rId4"/>
              </a:rPr>
              <a:t>S</a:t>
            </a:r>
            <a:r>
              <a:rPr kumimoji="1" lang="en-US" altLang="zh-CN" dirty="0" smtClean="0">
                <a:hlinkClick r:id="rId4"/>
              </a:rPr>
              <a:t>ubclass/Class</a:t>
            </a:r>
            <a:r>
              <a:rPr kumimoji="1" lang="zh-CN" altLang="en-US" dirty="0" smtClean="0">
                <a:hlinkClick r:id="rId4"/>
              </a:rPr>
              <a:t> </a:t>
            </a:r>
            <a:r>
              <a:rPr kumimoji="1" lang="en-US" altLang="zh-CN" dirty="0" smtClean="0"/>
              <a:t>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>
                <a:hlinkClick r:id="rId5"/>
              </a:rPr>
              <a:t>Replace</a:t>
            </a:r>
            <a:r>
              <a:rPr kumimoji="1" lang="zh-CN" altLang="en-US" dirty="0" smtClean="0">
                <a:hlinkClick r:id="rId5"/>
              </a:rPr>
              <a:t> </a:t>
            </a:r>
            <a:r>
              <a:rPr kumimoji="1" lang="en-US" altLang="zh-CN" dirty="0" smtClean="0">
                <a:hlinkClick r:id="rId5"/>
              </a:rPr>
              <a:t>Type</a:t>
            </a:r>
            <a:r>
              <a:rPr kumimoji="1" lang="zh-CN" altLang="en-US" dirty="0" smtClean="0">
                <a:hlinkClick r:id="rId5"/>
              </a:rPr>
              <a:t> </a:t>
            </a:r>
            <a:r>
              <a:rPr kumimoji="1" lang="en-US" altLang="zh-CN" dirty="0" smtClean="0">
                <a:hlinkClick r:id="rId5"/>
              </a:rPr>
              <a:t>Code</a:t>
            </a:r>
            <a:r>
              <a:rPr kumimoji="1" lang="zh-CN" altLang="en-US" dirty="0" smtClean="0">
                <a:hlinkClick r:id="rId5"/>
              </a:rPr>
              <a:t> </a:t>
            </a:r>
            <a:r>
              <a:rPr kumimoji="1" lang="en-US" altLang="zh-CN" dirty="0" smtClean="0">
                <a:hlinkClick r:id="rId5"/>
              </a:rPr>
              <a:t>with</a:t>
            </a:r>
            <a:r>
              <a:rPr kumimoji="1" lang="zh-CN" altLang="en-US" dirty="0" smtClean="0">
                <a:hlinkClick r:id="rId5"/>
              </a:rPr>
              <a:t> </a:t>
            </a:r>
            <a:r>
              <a:rPr kumimoji="1" lang="en-US" altLang="zh-CN" dirty="0" smtClean="0">
                <a:hlinkClick r:id="rId5"/>
              </a:rPr>
              <a:t>State/Strategy</a:t>
            </a:r>
            <a:endParaRPr kumimoji="1" lang="en-US" altLang="zh-CN" dirty="0" smtClean="0"/>
          </a:p>
          <a:p>
            <a:r>
              <a:rPr kumimoji="1" lang="en-US" altLang="zh-CN" dirty="0" smtClean="0"/>
              <a:t>4.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>
                <a:hlinkClick r:id="rId6"/>
              </a:rPr>
              <a:t>Replace</a:t>
            </a:r>
            <a:r>
              <a:rPr kumimoji="1" lang="zh-CN" altLang="en-US" dirty="0" smtClean="0">
                <a:hlinkClick r:id="rId6"/>
              </a:rPr>
              <a:t> </a:t>
            </a:r>
            <a:r>
              <a:rPr kumimoji="1" lang="en-US" altLang="zh-CN" dirty="0" smtClean="0">
                <a:hlinkClick r:id="rId6"/>
              </a:rPr>
              <a:t>Conditional</a:t>
            </a:r>
            <a:r>
              <a:rPr kumimoji="1" lang="zh-CN" altLang="en-US" dirty="0" smtClean="0">
                <a:hlinkClick r:id="rId6"/>
              </a:rPr>
              <a:t> </a:t>
            </a:r>
            <a:r>
              <a:rPr kumimoji="1" lang="en-US" altLang="zh-CN" dirty="0" smtClean="0">
                <a:hlinkClick r:id="rId6"/>
              </a:rPr>
              <a:t>with</a:t>
            </a:r>
            <a:r>
              <a:rPr kumimoji="1" lang="zh-CN" altLang="en-US" dirty="0" smtClean="0">
                <a:hlinkClick r:id="rId6"/>
              </a:rPr>
              <a:t> </a:t>
            </a:r>
            <a:r>
              <a:rPr kumimoji="1" lang="en-US" altLang="zh-CN" dirty="0" err="1" smtClean="0">
                <a:hlinkClick r:id="rId6"/>
              </a:rPr>
              <a:t>Polymorphsim</a:t>
            </a:r>
            <a:endParaRPr kumimoji="1" lang="en-US" altLang="zh-CN" dirty="0"/>
          </a:p>
          <a:p>
            <a:r>
              <a:rPr kumimoji="1" lang="en-US" altLang="zh-CN" dirty="0" smtClean="0"/>
              <a:t>Exception:</a:t>
            </a:r>
            <a:r>
              <a:rPr kumimoji="1" lang="zh-CN" altLang="en-US" dirty="0" smtClean="0"/>
              <a:t> 如果只在一个函数中有一些 </a:t>
            </a:r>
            <a:r>
              <a:rPr kumimoji="1" lang="en-US" altLang="zh-CN" dirty="0" smtClean="0"/>
              <a:t>Switch</a:t>
            </a:r>
            <a:r>
              <a:rPr kumimoji="1" lang="zh-CN" altLang="en-US" dirty="0" smtClean="0"/>
              <a:t> 语句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没必要小题大做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 可以运用 </a:t>
            </a:r>
            <a:r>
              <a:rPr kumimoji="1" lang="en-US" altLang="zh-CN" dirty="0" smtClean="0">
                <a:hlinkClick r:id="rId7"/>
              </a:rPr>
              <a:t>Replace</a:t>
            </a:r>
            <a:r>
              <a:rPr kumimoji="1" lang="zh-CN" altLang="en-US" dirty="0" smtClean="0">
                <a:hlinkClick r:id="rId7"/>
              </a:rPr>
              <a:t> </a:t>
            </a:r>
            <a:r>
              <a:rPr kumimoji="1" lang="en-US" altLang="zh-CN" dirty="0" smtClean="0">
                <a:hlinkClick r:id="rId7"/>
              </a:rPr>
              <a:t>Parameter</a:t>
            </a:r>
            <a:r>
              <a:rPr kumimoji="1" lang="zh-CN" altLang="en-US" dirty="0" smtClean="0">
                <a:hlinkClick r:id="rId7"/>
              </a:rPr>
              <a:t> </a:t>
            </a:r>
            <a:r>
              <a:rPr kumimoji="1" lang="en-US" altLang="zh-CN" dirty="0" smtClean="0">
                <a:hlinkClick r:id="rId7"/>
              </a:rPr>
              <a:t>with</a:t>
            </a:r>
            <a:r>
              <a:rPr kumimoji="1" lang="zh-CN" altLang="en-US" dirty="0" smtClean="0">
                <a:hlinkClick r:id="rId7"/>
              </a:rPr>
              <a:t> </a:t>
            </a:r>
            <a:r>
              <a:rPr kumimoji="1" lang="en-US" altLang="zh-CN" dirty="0" err="1" smtClean="0">
                <a:hlinkClick r:id="rId7"/>
              </a:rPr>
              <a:t>Explict</a:t>
            </a:r>
            <a:r>
              <a:rPr kumimoji="1" lang="zh-CN" altLang="en-US" dirty="0" smtClean="0">
                <a:hlinkClick r:id="rId7"/>
              </a:rPr>
              <a:t> </a:t>
            </a:r>
            <a:r>
              <a:rPr kumimoji="1" lang="en-US" altLang="zh-CN" dirty="0" smtClean="0">
                <a:hlinkClick r:id="rId7"/>
              </a:rPr>
              <a:t>Method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如果条件为 </a:t>
            </a:r>
            <a:r>
              <a:rPr kumimoji="1" lang="en-US" altLang="zh-CN" dirty="0" smtClean="0"/>
              <a:t>Null,</a:t>
            </a:r>
            <a:r>
              <a:rPr kumimoji="1" lang="zh-CN" altLang="en-US" dirty="0" smtClean="0"/>
              <a:t> 可以采用 </a:t>
            </a:r>
            <a:r>
              <a:rPr kumimoji="1" lang="en-US" altLang="zh-CN" dirty="0" smtClean="0">
                <a:hlinkClick r:id="rId8"/>
              </a:rPr>
              <a:t>Introduce</a:t>
            </a:r>
            <a:r>
              <a:rPr kumimoji="1" lang="zh-CN" altLang="en-US" dirty="0" smtClean="0">
                <a:hlinkClick r:id="rId8"/>
              </a:rPr>
              <a:t> </a:t>
            </a:r>
            <a:r>
              <a:rPr kumimoji="1" lang="en-US" altLang="zh-CN" dirty="0" smtClean="0">
                <a:hlinkClick r:id="rId8"/>
              </a:rPr>
              <a:t>Null</a:t>
            </a:r>
            <a:r>
              <a:rPr kumimoji="1" lang="zh-CN" altLang="en-US" dirty="0" smtClean="0">
                <a:hlinkClick r:id="rId8"/>
              </a:rPr>
              <a:t> </a:t>
            </a:r>
            <a:r>
              <a:rPr kumimoji="1" lang="en-US" altLang="zh-CN" dirty="0" smtClean="0">
                <a:hlinkClick r:id="rId8"/>
              </a:rPr>
              <a:t>Object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3348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Parallel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Inheritance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Hierarchies(</a:t>
            </a:r>
            <a:r>
              <a:rPr kumimoji="1" lang="zh-CN" altLang="en-US" dirty="0" smtClean="0"/>
              <a:t>平行继承体系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Shotgun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Surgery</a:t>
            </a:r>
            <a:r>
              <a:rPr kumimoji="1" lang="zh-CN" altLang="en-US" dirty="0" smtClean="0"/>
              <a:t> 的特殊情况</a:t>
            </a:r>
            <a:endParaRPr kumimoji="1" lang="en-US" altLang="zh-CN" dirty="0" smtClean="0"/>
          </a:p>
          <a:p>
            <a:r>
              <a:rPr kumimoji="1" lang="zh-CN" altLang="en-US" dirty="0" smtClean="0"/>
              <a:t>坏味道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每当为某个类增加一个子类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必须也为另一个类增加一个子类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如果发现这两个集成体系类名称前缀完全相同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消除策略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让一个继承体系的实例引用另一个体系的实例</a:t>
            </a:r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830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Lazy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Class(</a:t>
            </a:r>
            <a:r>
              <a:rPr kumimoji="1" lang="zh-CN" altLang="en-US" dirty="0" smtClean="0"/>
              <a:t>冗余类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kumimoji="1" lang="zh-CN" altLang="en-US" dirty="0" smtClean="0"/>
              <a:t>如果某些子类没有做足够的工作</a:t>
            </a:r>
            <a:r>
              <a:rPr kumimoji="1" lang="en-US" altLang="zh-CN" dirty="0" smtClean="0">
                <a:hlinkClick r:id="rId2"/>
              </a:rPr>
              <a:t>:</a:t>
            </a:r>
            <a:r>
              <a:rPr kumimoji="1" lang="zh-CN" altLang="en-US" dirty="0" smtClean="0">
                <a:hlinkClick r:id="rId2"/>
              </a:rPr>
              <a:t> </a:t>
            </a:r>
            <a:r>
              <a:rPr kumimoji="1" lang="en-US" altLang="zh-CN" dirty="0" smtClean="0">
                <a:hlinkClick r:id="rId2"/>
              </a:rPr>
              <a:t>Collapse</a:t>
            </a:r>
            <a:r>
              <a:rPr kumimoji="1" lang="zh-CN" altLang="en-US" dirty="0" smtClean="0">
                <a:hlinkClick r:id="rId2"/>
              </a:rPr>
              <a:t> </a:t>
            </a:r>
            <a:r>
              <a:rPr kumimoji="1" lang="en-US" altLang="zh-CN" dirty="0" smtClean="0">
                <a:hlinkClick r:id="rId2"/>
              </a:rPr>
              <a:t>Hierarchy</a:t>
            </a:r>
            <a:r>
              <a:rPr kumimoji="1" lang="zh-CN" altLang="en-US" dirty="0" smtClean="0">
                <a:hlinkClick r:id="rId2"/>
              </a:rPr>
              <a:t> </a:t>
            </a:r>
            <a:r>
              <a:rPr kumimoji="1" lang="en-US" altLang="zh-CN" dirty="0" smtClean="0"/>
              <a:t>(</a:t>
            </a:r>
            <a:r>
              <a:rPr lang="zh-CN" altLang="en-US" dirty="0"/>
              <a:t> </a:t>
            </a:r>
            <a:r>
              <a:rPr lang="en-US" altLang="zh-CN" dirty="0" smtClean="0">
                <a:solidFill>
                  <a:srgbClr val="218920"/>
                </a:solidFill>
              </a:rPr>
              <a:t>A </a:t>
            </a:r>
            <a:r>
              <a:rPr lang="en-US" altLang="zh-CN" dirty="0">
                <a:solidFill>
                  <a:srgbClr val="218920"/>
                </a:solidFill>
              </a:rPr>
              <a:t>superclass and subclass are not very </a:t>
            </a:r>
            <a:r>
              <a:rPr lang="en-US" altLang="zh-CN" dirty="0" smtClean="0">
                <a:solidFill>
                  <a:srgbClr val="218920"/>
                </a:solidFill>
              </a:rPr>
              <a:t>different.</a:t>
            </a:r>
            <a:r>
              <a:rPr lang="zh-CN" altLang="en-US" dirty="0" smtClean="0">
                <a:solidFill>
                  <a:srgbClr val="218920"/>
                </a:solidFill>
              </a:rPr>
              <a:t> </a:t>
            </a:r>
            <a:r>
              <a:rPr lang="en-US" altLang="zh-CN" b="1" i="1" dirty="0" smtClean="0">
                <a:solidFill>
                  <a:srgbClr val="218920"/>
                </a:solidFill>
              </a:rPr>
              <a:t>Merge </a:t>
            </a:r>
            <a:r>
              <a:rPr lang="en-US" altLang="zh-CN" b="1" i="1" dirty="0">
                <a:solidFill>
                  <a:srgbClr val="218920"/>
                </a:solidFill>
              </a:rPr>
              <a:t>them together</a:t>
            </a:r>
            <a:r>
              <a:rPr lang="en-US" altLang="zh-CN" b="1" i="1" dirty="0" smtClean="0">
                <a:solidFill>
                  <a:srgbClr val="218920"/>
                </a:solidFill>
              </a:rPr>
              <a:t>.</a:t>
            </a:r>
            <a:r>
              <a:rPr kumimoji="1" lang="en-US" altLang="zh-CN" dirty="0" smtClean="0"/>
              <a:t>)</a:t>
            </a:r>
          </a:p>
          <a:p>
            <a:pPr fontAlgn="base"/>
            <a:r>
              <a:rPr kumimoji="1" lang="zh-CN" altLang="en-US" dirty="0" smtClean="0"/>
              <a:t>对于几乎没用的组件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>
                <a:hlinkClick r:id="rId3"/>
              </a:rPr>
              <a:t>Inline</a:t>
            </a:r>
            <a:r>
              <a:rPr kumimoji="1" lang="zh-CN" altLang="en-US" dirty="0" smtClean="0">
                <a:hlinkClick r:id="rId3"/>
              </a:rPr>
              <a:t> </a:t>
            </a:r>
            <a:r>
              <a:rPr kumimoji="1" lang="en-US" altLang="zh-CN" dirty="0" smtClean="0">
                <a:hlinkClick r:id="rId3"/>
              </a:rPr>
              <a:t>class</a:t>
            </a:r>
            <a:r>
              <a:rPr kumimoji="1" lang="zh-CN" altLang="en-US" dirty="0" smtClean="0">
                <a:hlinkClick r:id="rId3"/>
              </a:rPr>
              <a:t> </a:t>
            </a:r>
            <a:r>
              <a:rPr kumimoji="1" lang="en-US" altLang="zh-CN" dirty="0" smtClean="0"/>
              <a:t>(</a:t>
            </a:r>
            <a:r>
              <a:rPr lang="en-US" altLang="zh-CN" dirty="0">
                <a:solidFill>
                  <a:srgbClr val="218920"/>
                </a:solidFill>
              </a:rPr>
              <a:t>A class </a:t>
            </a:r>
            <a:r>
              <a:rPr lang="en-US" altLang="zh-CN" dirty="0" smtClean="0">
                <a:solidFill>
                  <a:srgbClr val="218920"/>
                </a:solidFill>
              </a:rPr>
              <a:t>isn‘t </a:t>
            </a:r>
            <a:r>
              <a:rPr lang="en-US" altLang="zh-CN" dirty="0">
                <a:solidFill>
                  <a:srgbClr val="218920"/>
                </a:solidFill>
              </a:rPr>
              <a:t>doing very </a:t>
            </a:r>
            <a:r>
              <a:rPr lang="en-US" altLang="zh-CN" dirty="0" smtClean="0">
                <a:solidFill>
                  <a:srgbClr val="218920"/>
                </a:solidFill>
              </a:rPr>
              <a:t>much.</a:t>
            </a:r>
            <a:r>
              <a:rPr lang="zh-CN" altLang="en-US" dirty="0" smtClean="0">
                <a:solidFill>
                  <a:srgbClr val="218920"/>
                </a:solidFill>
              </a:rPr>
              <a:t> </a:t>
            </a:r>
            <a:r>
              <a:rPr lang="en-US" altLang="zh-CN" b="1" i="1" dirty="0" smtClean="0">
                <a:solidFill>
                  <a:srgbClr val="218920"/>
                </a:solidFill>
              </a:rPr>
              <a:t>Move </a:t>
            </a:r>
            <a:r>
              <a:rPr lang="en-US" altLang="zh-CN" b="1" i="1" dirty="0">
                <a:solidFill>
                  <a:srgbClr val="218920"/>
                </a:solidFill>
              </a:rPr>
              <a:t>all its features into another class and delete it</a:t>
            </a:r>
            <a:r>
              <a:rPr lang="en-US" altLang="zh-CN" b="1" i="1" dirty="0" smtClean="0">
                <a:solidFill>
                  <a:srgbClr val="218920"/>
                </a:solidFill>
              </a:rPr>
              <a:t>.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09310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Speculative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Generality(</a:t>
            </a:r>
            <a:r>
              <a:rPr kumimoji="1" lang="zh-CN" altLang="en-US" dirty="0" smtClean="0"/>
              <a:t>夸夸其谈未来性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kumimoji="1" lang="zh-CN" altLang="en-US" dirty="0" smtClean="0"/>
              <a:t>如果某个抽象类没有太大作用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>
                <a:hlinkClick r:id="rId2"/>
              </a:rPr>
              <a:t>Collapse</a:t>
            </a:r>
            <a:r>
              <a:rPr kumimoji="1" lang="zh-CN" altLang="en-US" dirty="0">
                <a:hlinkClick r:id="rId2"/>
              </a:rPr>
              <a:t> </a:t>
            </a:r>
            <a:r>
              <a:rPr kumimoji="1" lang="en-US" altLang="zh-CN" dirty="0">
                <a:hlinkClick r:id="rId2"/>
              </a:rPr>
              <a:t>Hierarchy</a:t>
            </a:r>
            <a:r>
              <a:rPr kumimoji="1" lang="zh-CN" altLang="en-US" dirty="0">
                <a:hlinkClick r:id="rId2"/>
              </a:rPr>
              <a:t> </a:t>
            </a:r>
            <a:r>
              <a:rPr kumimoji="1" lang="en-US" altLang="zh-CN" dirty="0" smtClean="0"/>
              <a:t>(</a:t>
            </a:r>
            <a:r>
              <a:rPr lang="en-US" altLang="zh-CN" dirty="0">
                <a:solidFill>
                  <a:srgbClr val="218920"/>
                </a:solidFill>
              </a:rPr>
              <a:t>A superclass and subclass are not very </a:t>
            </a:r>
            <a:r>
              <a:rPr lang="en-US" altLang="zh-CN" dirty="0" err="1" smtClean="0">
                <a:solidFill>
                  <a:srgbClr val="218920"/>
                </a:solidFill>
              </a:rPr>
              <a:t>different.</a:t>
            </a:r>
            <a:r>
              <a:rPr lang="en-US" altLang="zh-CN" b="1" i="1" dirty="0" err="1" smtClean="0">
                <a:solidFill>
                  <a:srgbClr val="218920"/>
                </a:solidFill>
              </a:rPr>
              <a:t>Merge</a:t>
            </a:r>
            <a:r>
              <a:rPr lang="en-US" altLang="zh-CN" b="1" i="1" dirty="0" smtClean="0">
                <a:solidFill>
                  <a:srgbClr val="218920"/>
                </a:solidFill>
              </a:rPr>
              <a:t> </a:t>
            </a:r>
            <a:r>
              <a:rPr lang="en-US" altLang="zh-CN" b="1" i="1" dirty="0">
                <a:solidFill>
                  <a:srgbClr val="218920"/>
                </a:solidFill>
              </a:rPr>
              <a:t>them together</a:t>
            </a:r>
            <a:r>
              <a:rPr lang="en-US" altLang="zh-CN" b="1" i="1" dirty="0" smtClean="0"/>
              <a:t>.</a:t>
            </a:r>
            <a:r>
              <a:rPr kumimoji="1" lang="en-US" altLang="zh-CN" dirty="0" smtClean="0"/>
              <a:t>)</a:t>
            </a:r>
            <a:endParaRPr kumimoji="1" lang="en-US" altLang="zh-CN" dirty="0" smtClean="0"/>
          </a:p>
          <a:p>
            <a:pPr fontAlgn="base"/>
            <a:r>
              <a:rPr kumimoji="1" lang="zh-CN" altLang="en-US" dirty="0" smtClean="0"/>
              <a:t>不必要的委托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>
                <a:hlinkClick r:id="rId3"/>
              </a:rPr>
              <a:t>Inline</a:t>
            </a:r>
            <a:r>
              <a:rPr kumimoji="1" lang="zh-CN" altLang="en-US" dirty="0">
                <a:hlinkClick r:id="rId3"/>
              </a:rPr>
              <a:t> </a:t>
            </a:r>
            <a:r>
              <a:rPr kumimoji="1" lang="en-US" altLang="zh-CN" dirty="0" smtClean="0">
                <a:hlinkClick r:id="rId3"/>
              </a:rPr>
              <a:t>class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</a:t>
            </a:r>
            <a:r>
              <a:rPr lang="en-US" altLang="zh-CN" dirty="0">
                <a:solidFill>
                  <a:srgbClr val="218920"/>
                </a:solidFill>
              </a:rPr>
              <a:t>A class isn't doing very </a:t>
            </a:r>
            <a:r>
              <a:rPr lang="en-US" altLang="zh-CN" dirty="0" err="1" smtClean="0">
                <a:solidFill>
                  <a:srgbClr val="218920"/>
                </a:solidFill>
              </a:rPr>
              <a:t>much.</a:t>
            </a:r>
            <a:r>
              <a:rPr lang="en-US" altLang="zh-CN" b="1" i="1" dirty="0" err="1" smtClean="0">
                <a:solidFill>
                  <a:srgbClr val="218920"/>
                </a:solidFill>
              </a:rPr>
              <a:t>Move</a:t>
            </a:r>
            <a:r>
              <a:rPr lang="en-US" altLang="zh-CN" b="1" i="1" dirty="0" smtClean="0">
                <a:solidFill>
                  <a:srgbClr val="218920"/>
                </a:solidFill>
              </a:rPr>
              <a:t> </a:t>
            </a:r>
            <a:r>
              <a:rPr lang="en-US" altLang="zh-CN" b="1" i="1" dirty="0">
                <a:solidFill>
                  <a:srgbClr val="218920"/>
                </a:solidFill>
              </a:rPr>
              <a:t>all its features into another class and delete it</a:t>
            </a:r>
            <a:r>
              <a:rPr lang="en-US" altLang="zh-CN" b="1" i="1" dirty="0" smtClean="0">
                <a:solidFill>
                  <a:srgbClr val="218920"/>
                </a:solidFill>
              </a:rPr>
              <a:t>.</a:t>
            </a:r>
            <a:r>
              <a:rPr kumimoji="1" lang="en-US" altLang="zh-CN" dirty="0" smtClean="0">
                <a:solidFill>
                  <a:srgbClr val="218920"/>
                </a:solidFill>
              </a:rPr>
              <a:t>)</a:t>
            </a:r>
            <a:endParaRPr kumimoji="1" lang="en-US" altLang="zh-CN" dirty="0" smtClean="0">
              <a:solidFill>
                <a:srgbClr val="218920"/>
              </a:solidFill>
            </a:endParaRPr>
          </a:p>
          <a:p>
            <a:pPr fontAlgn="base"/>
            <a:r>
              <a:rPr kumimoji="1" lang="zh-CN" altLang="en-US" dirty="0" smtClean="0"/>
              <a:t>函数的某些参数未被应用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>
                <a:hlinkClick r:id="rId4"/>
              </a:rPr>
              <a:t>Remove</a:t>
            </a:r>
            <a:r>
              <a:rPr kumimoji="1" lang="zh-CN" altLang="en-US" dirty="0" smtClean="0">
                <a:hlinkClick r:id="rId4"/>
              </a:rPr>
              <a:t> </a:t>
            </a:r>
            <a:r>
              <a:rPr kumimoji="1" lang="en-US" altLang="zh-CN" dirty="0" smtClean="0">
                <a:solidFill>
                  <a:srgbClr val="218920"/>
                </a:solidFill>
                <a:hlinkClick r:id="rId4"/>
              </a:rPr>
              <a:t>Parameter</a:t>
            </a:r>
            <a:r>
              <a:rPr kumimoji="1" lang="en-US" altLang="zh-CN" dirty="0" smtClean="0">
                <a:solidFill>
                  <a:srgbClr val="218920"/>
                </a:solidFill>
              </a:rPr>
              <a:t>(</a:t>
            </a:r>
            <a:r>
              <a:rPr lang="en-US" altLang="zh-CN" dirty="0" smtClean="0">
                <a:solidFill>
                  <a:srgbClr val="218920"/>
                </a:solidFill>
              </a:rPr>
              <a:t>A </a:t>
            </a:r>
            <a:r>
              <a:rPr lang="en-US" altLang="zh-CN" dirty="0">
                <a:solidFill>
                  <a:srgbClr val="218920"/>
                </a:solidFill>
              </a:rPr>
              <a:t>parameter is no longer used by the method </a:t>
            </a:r>
            <a:r>
              <a:rPr lang="en-US" altLang="zh-CN" dirty="0" err="1" smtClean="0">
                <a:solidFill>
                  <a:srgbClr val="218920"/>
                </a:solidFill>
              </a:rPr>
              <a:t>body.</a:t>
            </a:r>
            <a:r>
              <a:rPr lang="en-US" altLang="zh-CN" b="1" i="1" dirty="0" err="1" smtClean="0">
                <a:solidFill>
                  <a:srgbClr val="218920"/>
                </a:solidFill>
              </a:rPr>
              <a:t>Remove</a:t>
            </a:r>
            <a:r>
              <a:rPr lang="en-US" altLang="zh-CN" b="1" i="1" dirty="0" smtClean="0">
                <a:solidFill>
                  <a:srgbClr val="218920"/>
                </a:solidFill>
              </a:rPr>
              <a:t> </a:t>
            </a:r>
            <a:r>
              <a:rPr lang="en-US" altLang="zh-CN" b="1" i="1" dirty="0">
                <a:solidFill>
                  <a:srgbClr val="218920"/>
                </a:solidFill>
              </a:rPr>
              <a:t>it</a:t>
            </a:r>
            <a:r>
              <a:rPr lang="en-US" altLang="zh-CN" b="1" i="1" dirty="0" smtClean="0">
                <a:solidFill>
                  <a:srgbClr val="218920"/>
                </a:solidFill>
              </a:rPr>
              <a:t>.</a:t>
            </a:r>
            <a:r>
              <a:rPr kumimoji="1" lang="en-US" altLang="zh-CN" dirty="0" smtClean="0"/>
              <a:t>)</a:t>
            </a:r>
          </a:p>
          <a:p>
            <a:pPr fontAlgn="base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9581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Temporary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Filed(</a:t>
            </a:r>
            <a:r>
              <a:rPr kumimoji="1" lang="zh-CN" altLang="en-US" dirty="0" smtClean="0"/>
              <a:t>令人迷惑的暂时字段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kumimoji="1" lang="zh-CN" altLang="en-US" dirty="0" smtClean="0"/>
              <a:t>某个实例变量仅为某种特定情况而设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这种代码可能不易理解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>
                <a:hlinkClick r:id="rId2"/>
              </a:rPr>
              <a:t>Extract</a:t>
            </a:r>
            <a:r>
              <a:rPr kumimoji="1" lang="zh-CN" altLang="en-US" dirty="0" smtClean="0">
                <a:hlinkClick r:id="rId2"/>
              </a:rPr>
              <a:t> </a:t>
            </a:r>
            <a:r>
              <a:rPr kumimoji="1" lang="en-US" altLang="zh-CN" dirty="0" smtClean="0">
                <a:hlinkClick r:id="rId2"/>
              </a:rPr>
              <a:t>Class</a:t>
            </a:r>
            <a:r>
              <a:rPr kumimoji="1" lang="zh-CN" altLang="en-US" dirty="0" smtClean="0">
                <a:hlinkClick r:id="rId2"/>
              </a:rPr>
              <a:t> </a:t>
            </a:r>
            <a:r>
              <a:rPr kumimoji="1" lang="en-US" altLang="zh-CN" dirty="0" smtClean="0"/>
              <a:t>(</a:t>
            </a:r>
            <a:r>
              <a:rPr lang="en-US" altLang="zh-CN" dirty="0">
                <a:solidFill>
                  <a:srgbClr val="218920"/>
                </a:solidFill>
              </a:rPr>
              <a:t>You have one class doing work that should be done by </a:t>
            </a:r>
            <a:r>
              <a:rPr lang="en-US" altLang="zh-CN" dirty="0" err="1" smtClean="0">
                <a:solidFill>
                  <a:srgbClr val="218920"/>
                </a:solidFill>
              </a:rPr>
              <a:t>two.</a:t>
            </a:r>
            <a:r>
              <a:rPr lang="en-US" altLang="zh-CN" b="1" i="1" dirty="0" err="1" smtClean="0">
                <a:solidFill>
                  <a:srgbClr val="218920"/>
                </a:solidFill>
              </a:rPr>
              <a:t>Create</a:t>
            </a:r>
            <a:r>
              <a:rPr lang="en-US" altLang="zh-CN" b="1" i="1" dirty="0" smtClean="0">
                <a:solidFill>
                  <a:srgbClr val="218920"/>
                </a:solidFill>
              </a:rPr>
              <a:t> </a:t>
            </a:r>
            <a:r>
              <a:rPr lang="en-US" altLang="zh-CN" b="1" i="1" dirty="0">
                <a:solidFill>
                  <a:srgbClr val="218920"/>
                </a:solidFill>
              </a:rPr>
              <a:t>a new class and move the relevant fields and methods from the old class into the new class</a:t>
            </a:r>
            <a:r>
              <a:rPr lang="en-US" altLang="zh-CN" b="1" i="1" dirty="0" smtClean="0"/>
              <a:t>.</a:t>
            </a:r>
            <a:r>
              <a:rPr kumimoji="1" lang="en-US" altLang="zh-CN" dirty="0" smtClean="0"/>
              <a:t>)</a:t>
            </a:r>
          </a:p>
          <a:p>
            <a:pPr fontAlgn="base"/>
            <a:r>
              <a:rPr kumimoji="1" lang="en-US" altLang="zh-CN" dirty="0" smtClean="0"/>
              <a:t>Introduce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Null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Object</a:t>
            </a:r>
            <a:r>
              <a:rPr kumimoji="1" lang="zh-CN" altLang="en-US" dirty="0" smtClean="0"/>
              <a:t> 在变量不合法是创建一个</a:t>
            </a:r>
            <a:r>
              <a:rPr kumimoji="1" lang="en-US" altLang="zh-CN" dirty="0" smtClean="0"/>
              <a:t>Null</a:t>
            </a:r>
            <a:r>
              <a:rPr kumimoji="1" lang="zh-CN" altLang="en-US" dirty="0" smtClean="0"/>
              <a:t>对象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从而避免写出条件式代码</a:t>
            </a:r>
            <a:endParaRPr kumimoji="1" lang="en-US" altLang="zh-CN" dirty="0" smtClean="0"/>
          </a:p>
          <a:p>
            <a:pPr fontAlgn="base"/>
            <a:endParaRPr kumimoji="1" lang="en-US" altLang="zh-CN" dirty="0"/>
          </a:p>
          <a:p>
            <a:pPr fontAlgn="base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3168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Message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Chains(</a:t>
            </a:r>
            <a:r>
              <a:rPr kumimoji="1" lang="zh-CN" altLang="en-US" dirty="0" smtClean="0"/>
              <a:t>过渡耦合的消息链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o</a:t>
            </a:r>
            <a:r>
              <a:rPr kumimoji="1" lang="en-US" altLang="zh-CN" dirty="0" smtClean="0"/>
              <a:t>bject1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-&gt;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object2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-&gt;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object3</a:t>
            </a:r>
            <a:r>
              <a:rPr kumimoji="1" lang="zh-CN" altLang="en-US" dirty="0" smtClean="0"/>
              <a:t> </a:t>
            </a:r>
            <a:r>
              <a:rPr kumimoji="1" lang="mr-IN" altLang="zh-CN" dirty="0" smtClean="0"/>
              <a:t>…</a:t>
            </a:r>
            <a:r>
              <a:rPr kumimoji="1" lang="zh-CN" altLang="en-US" dirty="0" smtClean="0"/>
              <a:t>  一旦对象间的关系发生任何变化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就不得不做出相应修改</a:t>
            </a:r>
            <a:r>
              <a:rPr kumimoji="1" lang="en-US" altLang="zh-CN" dirty="0" smtClean="0"/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kumimoji="1" lang="en-US" altLang="zh-CN" dirty="0">
                <a:hlinkClick r:id="rId2"/>
              </a:rPr>
              <a:t>Hide</a:t>
            </a:r>
            <a:r>
              <a:rPr kumimoji="1" lang="zh-CN" altLang="en-US" dirty="0">
                <a:hlinkClick r:id="rId2"/>
              </a:rPr>
              <a:t> </a:t>
            </a:r>
            <a:r>
              <a:rPr kumimoji="1" lang="en-US" altLang="zh-CN" dirty="0">
                <a:hlinkClick r:id="rId2"/>
              </a:rPr>
              <a:t>Delegate</a:t>
            </a:r>
            <a:r>
              <a:rPr kumimoji="1" lang="zh-CN" altLang="en-US" dirty="0">
                <a:hlinkClick r:id="rId2"/>
              </a:rPr>
              <a:t> </a:t>
            </a:r>
            <a:r>
              <a:rPr kumimoji="1" lang="en-US" altLang="zh-CN" dirty="0"/>
              <a:t>(</a:t>
            </a:r>
            <a:r>
              <a:rPr lang="en-US" altLang="zh-CN" dirty="0">
                <a:solidFill>
                  <a:srgbClr val="218920"/>
                </a:solidFill>
              </a:rPr>
              <a:t>A client is calling a delegate class of an </a:t>
            </a:r>
            <a:r>
              <a:rPr lang="en-US" altLang="zh-CN" dirty="0" err="1">
                <a:solidFill>
                  <a:srgbClr val="218920"/>
                </a:solidFill>
              </a:rPr>
              <a:t>object.</a:t>
            </a:r>
            <a:r>
              <a:rPr lang="en-US" altLang="zh-CN" b="1" i="1" dirty="0" err="1">
                <a:solidFill>
                  <a:srgbClr val="218920"/>
                </a:solidFill>
              </a:rPr>
              <a:t>Create</a:t>
            </a:r>
            <a:r>
              <a:rPr lang="en-US" altLang="zh-CN" b="1" i="1" dirty="0">
                <a:solidFill>
                  <a:srgbClr val="218920"/>
                </a:solidFill>
              </a:rPr>
              <a:t> methods on the server to hide the delegate</a:t>
            </a:r>
            <a:r>
              <a:rPr lang="en-US" altLang="zh-CN" b="1" i="1" dirty="0" smtClean="0">
                <a:solidFill>
                  <a:srgbClr val="218920"/>
                </a:solidFill>
              </a:rPr>
              <a:t>.</a:t>
            </a:r>
            <a:r>
              <a:rPr kumimoji="1" lang="en-US" altLang="zh-CN" dirty="0" smtClean="0"/>
              <a:t>):</a:t>
            </a:r>
            <a:r>
              <a:rPr kumimoji="1" lang="zh-CN" altLang="en-US" dirty="0" smtClean="0"/>
              <a:t> 理论上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可重构消息链上的任何一个对象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但这样往往会把一系列对象变成</a:t>
            </a:r>
            <a:r>
              <a:rPr kumimoji="1" lang="en-US" altLang="zh-CN" dirty="0"/>
              <a:t>M</a:t>
            </a:r>
            <a:r>
              <a:rPr kumimoji="1" lang="en-US" altLang="zh-CN" dirty="0" smtClean="0"/>
              <a:t>iddle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Best:</a:t>
            </a:r>
            <a:r>
              <a:rPr kumimoji="1" lang="zh-CN" altLang="en-US" dirty="0" smtClean="0"/>
              <a:t> 先观察消息链最终得到的对象是做什么的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看看是否可以运用 </a:t>
            </a:r>
            <a:r>
              <a:rPr kumimoji="1" lang="en-US" altLang="zh-CN" dirty="0" smtClean="0"/>
              <a:t>Extract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Method</a:t>
            </a:r>
            <a:r>
              <a:rPr kumimoji="1" lang="zh-CN" altLang="en-US" dirty="0" smtClean="0"/>
              <a:t> 提炼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再运用 </a:t>
            </a:r>
            <a:r>
              <a:rPr kumimoji="1" lang="en-US" altLang="zh-CN" dirty="0" smtClean="0"/>
              <a:t>Move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Method</a:t>
            </a:r>
            <a:r>
              <a:rPr kumimoji="1" lang="zh-CN" altLang="en-US" dirty="0" smtClean="0"/>
              <a:t> 将该函数推入消息链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如果链条上的某个对象有打算航行此链条的剩余部分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就加一个函数来做这件事</a:t>
            </a:r>
            <a:r>
              <a:rPr kumimoji="1" lang="en-US" altLang="zh-CN" dirty="0" smtClean="0"/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44361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Middle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对象 基本特性之一就是 封装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 有时候封装避免不了委托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倘若有个对象 委托做了比对象好多的事情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过度运用委托</a:t>
            </a:r>
            <a:r>
              <a:rPr kumimoji="1" lang="en-US" altLang="zh-CN" dirty="0" smtClean="0"/>
              <a:t>),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Middle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Man</a:t>
            </a:r>
            <a:r>
              <a:rPr kumimoji="1" lang="zh-CN" altLang="en-US" dirty="0" smtClean="0"/>
              <a:t> 就出现了</a:t>
            </a:r>
            <a:r>
              <a:rPr kumimoji="1" lang="en-US" altLang="zh-CN" dirty="0" smtClean="0"/>
              <a:t>.</a:t>
            </a:r>
          </a:p>
          <a:p>
            <a:pPr fontAlgn="base"/>
            <a:r>
              <a:rPr kumimoji="1" lang="en-US" altLang="zh-CN" dirty="0" smtClean="0">
                <a:hlinkClick r:id="rId2"/>
              </a:rPr>
              <a:t>-</a:t>
            </a:r>
            <a:r>
              <a:rPr kumimoji="1" lang="zh-CN" altLang="en-US" dirty="0" smtClean="0">
                <a:hlinkClick r:id="rId2"/>
              </a:rPr>
              <a:t> </a:t>
            </a:r>
            <a:r>
              <a:rPr kumimoji="1" lang="en-US" altLang="zh-CN" dirty="0" smtClean="0">
                <a:hlinkClick r:id="rId2"/>
              </a:rPr>
              <a:t>Remove</a:t>
            </a:r>
            <a:r>
              <a:rPr kumimoji="1" lang="zh-CN" altLang="en-US" dirty="0" smtClean="0">
                <a:hlinkClick r:id="rId2"/>
              </a:rPr>
              <a:t> </a:t>
            </a:r>
            <a:r>
              <a:rPr kumimoji="1" lang="en-US" altLang="zh-CN" dirty="0" smtClean="0">
                <a:hlinkClick r:id="rId2"/>
              </a:rPr>
              <a:t>Middle</a:t>
            </a:r>
            <a:r>
              <a:rPr kumimoji="1" lang="zh-CN" altLang="en-US" dirty="0" smtClean="0">
                <a:hlinkClick r:id="rId2"/>
              </a:rPr>
              <a:t> </a:t>
            </a:r>
            <a:r>
              <a:rPr kumimoji="1" lang="en-US" altLang="zh-CN" dirty="0" smtClean="0">
                <a:hlinkClick r:id="rId2"/>
              </a:rPr>
              <a:t>Man</a:t>
            </a:r>
            <a:r>
              <a:rPr kumimoji="1" lang="en-US" altLang="zh-CN" dirty="0" smtClean="0"/>
              <a:t>(</a:t>
            </a:r>
            <a:r>
              <a:rPr lang="en-US" altLang="zh-CN" dirty="0">
                <a:solidFill>
                  <a:srgbClr val="218920"/>
                </a:solidFill>
              </a:rPr>
              <a:t>A class is doing too much simple </a:t>
            </a:r>
            <a:r>
              <a:rPr lang="en-US" altLang="zh-CN" dirty="0" err="1" smtClean="0">
                <a:solidFill>
                  <a:srgbClr val="218920"/>
                </a:solidFill>
              </a:rPr>
              <a:t>delegation.</a:t>
            </a:r>
            <a:r>
              <a:rPr lang="en-US" altLang="zh-CN" b="1" i="1" dirty="0" err="1" smtClean="0">
                <a:solidFill>
                  <a:srgbClr val="218920"/>
                </a:solidFill>
              </a:rPr>
              <a:t>Get</a:t>
            </a:r>
            <a:r>
              <a:rPr lang="en-US" altLang="zh-CN" b="1" i="1" dirty="0" smtClean="0">
                <a:solidFill>
                  <a:srgbClr val="218920"/>
                </a:solidFill>
              </a:rPr>
              <a:t> </a:t>
            </a:r>
            <a:r>
              <a:rPr lang="en-US" altLang="zh-CN" b="1" i="1" dirty="0">
                <a:solidFill>
                  <a:srgbClr val="218920"/>
                </a:solidFill>
              </a:rPr>
              <a:t>the client to call the delegate directly</a:t>
            </a:r>
            <a:r>
              <a:rPr lang="en-US" altLang="zh-CN" b="1" i="1" dirty="0" smtClean="0"/>
              <a:t>.</a:t>
            </a:r>
            <a:r>
              <a:rPr kumimoji="1" lang="en-US" altLang="zh-CN" dirty="0" smtClean="0"/>
              <a:t>),</a:t>
            </a:r>
            <a:r>
              <a:rPr kumimoji="1" lang="zh-CN" altLang="en-US" dirty="0" smtClean="0"/>
              <a:t> 直接和负责的对象打交道</a:t>
            </a:r>
            <a:r>
              <a:rPr kumimoji="1" lang="en-US" altLang="zh-CN" dirty="0" smtClean="0"/>
              <a:t>.</a:t>
            </a:r>
          </a:p>
          <a:p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不干实事的函数只有少几个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可以运用 </a:t>
            </a:r>
            <a:r>
              <a:rPr kumimoji="1" lang="en-US" altLang="zh-CN" dirty="0" smtClean="0"/>
              <a:t>Inline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Method</a:t>
            </a:r>
            <a:r>
              <a:rPr kumimoji="1" lang="zh-CN" altLang="en-US" dirty="0" smtClean="0"/>
              <a:t> 把他们放入调用端</a:t>
            </a:r>
            <a:r>
              <a:rPr kumimoji="1" lang="en-US" altLang="zh-CN" dirty="0" smtClean="0"/>
              <a:t>.</a:t>
            </a:r>
          </a:p>
          <a:p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如果</a:t>
            </a:r>
            <a:r>
              <a:rPr kumimoji="1" lang="en-US" altLang="zh-CN" dirty="0" smtClean="0"/>
              <a:t>Middle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Man</a:t>
            </a:r>
            <a:r>
              <a:rPr kumimoji="1" lang="zh-CN" altLang="en-US" dirty="0" smtClean="0"/>
              <a:t> 还有其他行为 </a:t>
            </a:r>
            <a:r>
              <a:rPr kumimoji="1" lang="en-US" altLang="zh-CN" dirty="0" smtClean="0"/>
              <a:t>Replace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Delegation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Inheritance</a:t>
            </a:r>
            <a:r>
              <a:rPr kumimoji="1" lang="zh-CN" altLang="en-US" dirty="0" smtClean="0"/>
              <a:t> 把它变为负责对象的子类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既可以拓展对象的行为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又不必负担那么多的委托动作</a:t>
            </a:r>
            <a:r>
              <a:rPr kumimoji="1" lang="en-US" altLang="zh-CN" dirty="0" smtClean="0"/>
              <a:t>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5923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Inappropriate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Intimacy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狎昵关系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两个类过于亲密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花很多时间去探究 彼此的</a:t>
            </a:r>
            <a:r>
              <a:rPr kumimoji="1" lang="en-US" altLang="zh-CN" dirty="0" smtClean="0"/>
              <a:t>private</a:t>
            </a:r>
            <a:r>
              <a:rPr kumimoji="1" lang="zh-CN" altLang="en-US" dirty="0" smtClean="0"/>
              <a:t>部分</a:t>
            </a:r>
            <a:endParaRPr kumimoji="1" lang="en-US" altLang="zh-CN" dirty="0" smtClean="0"/>
          </a:p>
          <a:p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Method</a:t>
            </a:r>
            <a:r>
              <a:rPr kumimoji="1" lang="zh-CN" altLang="en-US" dirty="0" smtClean="0"/>
              <a:t> 和 </a:t>
            </a:r>
            <a:r>
              <a:rPr kumimoji="1" lang="en-US" altLang="zh-CN" dirty="0" smtClean="0"/>
              <a:t>Move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Field</a:t>
            </a:r>
            <a:r>
              <a:rPr kumimoji="1" lang="zh-CN" altLang="en-US" dirty="0" smtClean="0"/>
              <a:t> 划清界限</a:t>
            </a:r>
            <a:endParaRPr kumimoji="1" lang="en-US" altLang="zh-CN" dirty="0" smtClean="0"/>
          </a:p>
          <a:p>
            <a:pPr fontAlgn="base"/>
            <a:r>
              <a:rPr kumimoji="1" lang="en-US" altLang="zh-CN" dirty="0" smtClean="0">
                <a:hlinkClick r:id="rId2"/>
              </a:rPr>
              <a:t>-</a:t>
            </a:r>
            <a:r>
              <a:rPr kumimoji="1" lang="zh-CN" altLang="en-US" dirty="0" smtClean="0">
                <a:hlinkClick r:id="rId2"/>
              </a:rPr>
              <a:t> </a:t>
            </a:r>
            <a:r>
              <a:rPr kumimoji="1" lang="en-US" altLang="zh-CN" dirty="0" smtClean="0">
                <a:hlinkClick r:id="rId2"/>
              </a:rPr>
              <a:t>Change</a:t>
            </a:r>
            <a:r>
              <a:rPr kumimoji="1" lang="zh-CN" altLang="en-US" dirty="0" smtClean="0">
                <a:hlinkClick r:id="rId2"/>
              </a:rPr>
              <a:t> </a:t>
            </a:r>
            <a:r>
              <a:rPr kumimoji="1" lang="en-US" altLang="zh-CN" dirty="0" smtClean="0">
                <a:hlinkClick r:id="rId2"/>
              </a:rPr>
              <a:t>Bidirectional</a:t>
            </a:r>
            <a:r>
              <a:rPr kumimoji="1" lang="zh-CN" altLang="en-US" dirty="0" smtClean="0">
                <a:hlinkClick r:id="rId2"/>
              </a:rPr>
              <a:t> </a:t>
            </a:r>
            <a:r>
              <a:rPr kumimoji="1" lang="en-US" altLang="zh-CN" dirty="0" smtClean="0">
                <a:hlinkClick r:id="rId2"/>
              </a:rPr>
              <a:t>Association</a:t>
            </a:r>
            <a:r>
              <a:rPr kumimoji="1" lang="zh-CN" altLang="en-US" dirty="0" smtClean="0">
                <a:hlinkClick r:id="rId2"/>
              </a:rPr>
              <a:t> </a:t>
            </a:r>
            <a:r>
              <a:rPr kumimoji="1" lang="en-US" altLang="zh-CN" dirty="0" smtClean="0">
                <a:hlinkClick r:id="rId2"/>
              </a:rPr>
              <a:t>to</a:t>
            </a:r>
            <a:r>
              <a:rPr kumimoji="1" lang="zh-CN" altLang="en-US" dirty="0" smtClean="0">
                <a:hlinkClick r:id="rId2"/>
              </a:rPr>
              <a:t> </a:t>
            </a:r>
            <a:r>
              <a:rPr kumimoji="1" lang="en-US" altLang="zh-CN" dirty="0" smtClean="0">
                <a:hlinkClick r:id="rId2"/>
              </a:rPr>
              <a:t>Unidirectional</a:t>
            </a:r>
            <a:r>
              <a:rPr kumimoji="1" lang="zh-CN" altLang="en-US" dirty="0">
                <a:hlinkClick r:id="rId2"/>
              </a:rPr>
              <a:t> </a:t>
            </a:r>
            <a:r>
              <a:rPr kumimoji="1" lang="en-US" altLang="zh-CN" dirty="0" smtClean="0"/>
              <a:t>(</a:t>
            </a:r>
            <a:r>
              <a:rPr lang="en-US" altLang="zh-CN" dirty="0">
                <a:solidFill>
                  <a:srgbClr val="218920"/>
                </a:solidFill>
              </a:rPr>
              <a:t>You have a two-way association but one class no longer needs features from the </a:t>
            </a:r>
            <a:r>
              <a:rPr lang="en-US" altLang="zh-CN" dirty="0" err="1" smtClean="0">
                <a:solidFill>
                  <a:srgbClr val="218920"/>
                </a:solidFill>
              </a:rPr>
              <a:t>other.</a:t>
            </a:r>
            <a:r>
              <a:rPr lang="en-US" altLang="zh-CN" b="1" i="1" dirty="0" err="1" smtClean="0">
                <a:solidFill>
                  <a:srgbClr val="218920"/>
                </a:solidFill>
              </a:rPr>
              <a:t>Drop</a:t>
            </a:r>
            <a:r>
              <a:rPr lang="en-US" altLang="zh-CN" b="1" i="1" dirty="0" smtClean="0">
                <a:solidFill>
                  <a:srgbClr val="218920"/>
                </a:solidFill>
              </a:rPr>
              <a:t> </a:t>
            </a:r>
            <a:r>
              <a:rPr lang="en-US" altLang="zh-CN" b="1" i="1" dirty="0">
                <a:solidFill>
                  <a:srgbClr val="218920"/>
                </a:solidFill>
              </a:rPr>
              <a:t>the unneeded end of the association</a:t>
            </a:r>
            <a:r>
              <a:rPr lang="en-US" altLang="zh-CN" b="1" i="1" dirty="0" smtClean="0"/>
              <a:t>.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斩断情丝</a:t>
            </a:r>
            <a:endParaRPr kumimoji="1" lang="en-US" altLang="zh-CN" dirty="0" smtClean="0"/>
          </a:p>
          <a:p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实在情投意合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Extract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Class</a:t>
            </a:r>
            <a:r>
              <a:rPr kumimoji="1" lang="zh-CN" altLang="en-US" dirty="0" smtClean="0"/>
              <a:t> 将共同部分提炼出来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彼此使用这个类</a:t>
            </a:r>
            <a:r>
              <a:rPr kumimoji="1" lang="en-US" altLang="zh-CN" dirty="0" smtClean="0"/>
              <a:t>.</a:t>
            </a:r>
          </a:p>
          <a:p>
            <a:pPr fontAlgn="base"/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尝试 </a:t>
            </a:r>
            <a:r>
              <a:rPr kumimoji="1" lang="en-US" altLang="zh-CN" dirty="0" smtClean="0">
                <a:hlinkClick r:id="rId3"/>
              </a:rPr>
              <a:t>Hide</a:t>
            </a:r>
            <a:r>
              <a:rPr kumimoji="1" lang="zh-CN" altLang="en-US" dirty="0" smtClean="0">
                <a:hlinkClick r:id="rId3"/>
              </a:rPr>
              <a:t> </a:t>
            </a:r>
            <a:r>
              <a:rPr kumimoji="1" lang="en-US" altLang="zh-CN" dirty="0" smtClean="0">
                <a:hlinkClick r:id="rId3"/>
              </a:rPr>
              <a:t>Delegate</a:t>
            </a:r>
            <a:r>
              <a:rPr kumimoji="1" lang="zh-CN" altLang="en-US" dirty="0" smtClean="0">
                <a:hlinkClick r:id="rId3"/>
              </a:rPr>
              <a:t> </a:t>
            </a:r>
            <a:r>
              <a:rPr kumimoji="1" lang="en-US" altLang="zh-CN" dirty="0" smtClean="0"/>
              <a:t>(</a:t>
            </a:r>
            <a:r>
              <a:rPr lang="en-US" altLang="zh-CN" dirty="0">
                <a:solidFill>
                  <a:srgbClr val="218920"/>
                </a:solidFill>
              </a:rPr>
              <a:t>A client is calling a delegate class of an </a:t>
            </a:r>
            <a:r>
              <a:rPr lang="en-US" altLang="zh-CN" dirty="0" err="1" smtClean="0">
                <a:solidFill>
                  <a:srgbClr val="218920"/>
                </a:solidFill>
              </a:rPr>
              <a:t>object.</a:t>
            </a:r>
            <a:r>
              <a:rPr lang="en-US" altLang="zh-CN" b="1" i="1" dirty="0" err="1" smtClean="0">
                <a:solidFill>
                  <a:srgbClr val="218920"/>
                </a:solidFill>
              </a:rPr>
              <a:t>Create</a:t>
            </a:r>
            <a:r>
              <a:rPr lang="en-US" altLang="zh-CN" b="1" i="1" dirty="0" smtClean="0">
                <a:solidFill>
                  <a:srgbClr val="218920"/>
                </a:solidFill>
              </a:rPr>
              <a:t> </a:t>
            </a:r>
            <a:r>
              <a:rPr lang="en-US" altLang="zh-CN" b="1" i="1" dirty="0">
                <a:solidFill>
                  <a:srgbClr val="218920"/>
                </a:solidFill>
              </a:rPr>
              <a:t>methods on the server to hide the delegate</a:t>
            </a:r>
            <a:r>
              <a:rPr lang="en-US" altLang="zh-CN" b="1" i="1" dirty="0" smtClean="0">
                <a:solidFill>
                  <a:srgbClr val="218920"/>
                </a:solidFill>
              </a:rPr>
              <a:t>.</a:t>
            </a:r>
            <a:r>
              <a:rPr kumimoji="1" lang="en-US" altLang="zh-CN" dirty="0" smtClean="0"/>
              <a:t>),</a:t>
            </a:r>
            <a:r>
              <a:rPr kumimoji="1" lang="zh-CN" altLang="en-US" dirty="0" smtClean="0"/>
              <a:t> 让另一个类用来传递情丝</a:t>
            </a:r>
            <a:r>
              <a:rPr kumimoji="1" lang="en-US" altLang="zh-CN" dirty="0" smtClean="0"/>
              <a:t>.</a:t>
            </a:r>
          </a:p>
          <a:p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继承往往造成这种现象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subClass</a:t>
            </a:r>
            <a:r>
              <a:rPr kumimoji="1" lang="zh-CN" altLang="en-US" dirty="0" smtClean="0"/>
              <a:t> 对 </a:t>
            </a:r>
            <a:r>
              <a:rPr kumimoji="1" lang="en-US" altLang="zh-CN" dirty="0" err="1" smtClean="0"/>
              <a:t>superClass</a:t>
            </a:r>
            <a:r>
              <a:rPr kumimoji="1" lang="zh-CN" altLang="en-US" dirty="0" smtClean="0"/>
              <a:t> 的了解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总是超过后者的主观愿望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这是可以运用 </a:t>
            </a:r>
            <a:r>
              <a:rPr kumimoji="1" lang="en-US" altLang="zh-CN" dirty="0" smtClean="0"/>
              <a:t>Replace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Inheritance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Delegation</a:t>
            </a:r>
            <a:r>
              <a:rPr kumimoji="1" lang="zh-CN" altLang="en-US" dirty="0" smtClean="0"/>
              <a:t> 让其离开继承体</a:t>
            </a:r>
            <a:r>
              <a:rPr kumimoji="1" lang="en-US" altLang="zh-CN" dirty="0" smtClean="0"/>
              <a:t>.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31711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Alternative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Classes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Different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Interfaces(</a:t>
            </a:r>
            <a:r>
              <a:rPr kumimoji="1" lang="zh-CN" altLang="en-US" dirty="0" smtClean="0"/>
              <a:t>异曲同工的类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如果两个函数做着同一件事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却有着不同的签名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运用</a:t>
            </a:r>
            <a:r>
              <a:rPr kumimoji="1" lang="en-US" altLang="zh-CN" dirty="0"/>
              <a:t>R</a:t>
            </a:r>
            <a:r>
              <a:rPr kumimoji="1" lang="en-US" altLang="zh-CN" dirty="0" smtClean="0"/>
              <a:t>enamed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Method</a:t>
            </a:r>
            <a:r>
              <a:rPr kumimoji="1" lang="zh-CN" altLang="en-US" dirty="0" smtClean="0"/>
              <a:t>根据用途重新命名</a:t>
            </a:r>
            <a:endParaRPr kumimoji="1" lang="en-US" altLang="zh-CN" dirty="0" smtClean="0"/>
          </a:p>
          <a:p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反复运用</a:t>
            </a:r>
            <a:r>
              <a:rPr kumimoji="1" lang="en-US" altLang="zh-CN" dirty="0" smtClean="0"/>
              <a:t>Move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Method</a:t>
            </a:r>
            <a:r>
              <a:rPr kumimoji="1" lang="zh-CN" altLang="en-US" dirty="0" smtClean="0"/>
              <a:t> 将某些行为移入类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直到两者的协议一致</a:t>
            </a:r>
            <a:endParaRPr kumimoji="1" lang="en-US" altLang="zh-CN" dirty="0" smtClean="0"/>
          </a:p>
          <a:p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如果必须重复而赘余的移入代码才能完成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使用 </a:t>
            </a:r>
            <a:r>
              <a:rPr kumimoji="1" lang="en-US" altLang="zh-CN" dirty="0" smtClean="0"/>
              <a:t>Extract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Class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0494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/>
              <a:t>重构案例</a:t>
            </a:r>
            <a:endParaRPr kumimoji="1"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影片出租店的应用程序</a:t>
            </a:r>
            <a:r>
              <a:rPr kumimoji="1" lang="en-US" altLang="zh-CN" dirty="0" smtClean="0"/>
              <a:t>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顾客租了那些影片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租期多长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程序便根据影片类型和租期时长算出费用</a:t>
            </a:r>
            <a:r>
              <a:rPr kumimoji="1" lang="en-US" altLang="zh-CN" dirty="0" smtClean="0"/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影片分为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类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普通片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儿童片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新片</a:t>
            </a:r>
            <a:r>
              <a:rPr kumimoji="1" lang="en-US" altLang="zh-CN" dirty="0" smtClean="0"/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除了计算费用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还要为常客计算积分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积分会根据租片种类是否为新片而有不同</a:t>
            </a:r>
            <a:r>
              <a:rPr kumimoji="1" lang="en-US" altLang="zh-CN" dirty="0" smtClean="0"/>
              <a:t>.</a:t>
            </a:r>
            <a:endParaRPr kumimoji="1" lang="zh-CN" altLang="en-US" dirty="0"/>
          </a:p>
        </p:txBody>
      </p:sp>
      <p:pic>
        <p:nvPicPr>
          <p:cNvPr id="1026" name="Picture 2" descr="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019" y="4494944"/>
            <a:ext cx="6426247" cy="86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3496962" y="3186241"/>
            <a:ext cx="44731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Figure 1.1</a:t>
            </a:r>
            <a:r>
              <a:rPr lang="en-US" altLang="zh-CN" dirty="0"/>
              <a:t> Class diagram of the starting point classes. Only the most important features are shown. The notation is Unified Modeling Language (UML) </a:t>
            </a:r>
            <a:r>
              <a:rPr lang="en-US" altLang="zh-CN" dirty="0">
                <a:hlinkClick r:id="rId3"/>
              </a:rPr>
              <a:t>[Fowler, UML]</a:t>
            </a:r>
            <a:r>
              <a:rPr lang="en-US" altLang="zh-CN" dirty="0"/>
              <a:t>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06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Incomplete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Library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Class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不完美的类库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 smtClean="0"/>
              <a:t>复用往往被视为对象的终极目的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但大多数对象只要够用就好</a:t>
            </a:r>
            <a:r>
              <a:rPr kumimoji="1" lang="en-US" altLang="zh-CN" dirty="0" smtClean="0"/>
              <a:t>.</a:t>
            </a:r>
          </a:p>
          <a:p>
            <a:r>
              <a:rPr kumimoji="1" lang="zh-CN" altLang="en-US" dirty="0" smtClean="0"/>
              <a:t> 许多编程技术本来就建立在程序库的基础上</a:t>
            </a:r>
            <a:r>
              <a:rPr kumimoji="1" lang="en-US" altLang="zh-CN" dirty="0" smtClean="0"/>
              <a:t>.</a:t>
            </a:r>
          </a:p>
          <a:p>
            <a:r>
              <a:rPr kumimoji="1" lang="zh-CN" altLang="en-US" dirty="0" smtClean="0"/>
              <a:t>库类构建者没有未卜先知的能力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毕竟我们自己也几乎总在系统快要构筑完成的时候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才能弄清楚它的设计</a:t>
            </a:r>
            <a:r>
              <a:rPr kumimoji="1" lang="en-US" altLang="zh-CN" dirty="0" smtClean="0"/>
              <a:t>.</a:t>
            </a:r>
          </a:p>
          <a:p>
            <a:r>
              <a:rPr kumimoji="1" lang="zh-CN" altLang="en-US" dirty="0" smtClean="0"/>
              <a:t>库类构造的不够好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往往不可能修改其中的来使其完成我们预期的效果</a:t>
            </a:r>
            <a:r>
              <a:rPr kumimoji="1" lang="en-US" altLang="zh-CN" dirty="0" smtClean="0"/>
              <a:t>.</a:t>
            </a:r>
          </a:p>
          <a:p>
            <a:pPr fontAlgn="base"/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如果只想修改库类的一两个函数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可以运用 </a:t>
            </a:r>
            <a:r>
              <a:rPr kumimoji="1" lang="en-US" altLang="zh-CN" dirty="0" smtClean="0">
                <a:hlinkClick r:id="rId2"/>
              </a:rPr>
              <a:t>Introduce</a:t>
            </a:r>
            <a:r>
              <a:rPr kumimoji="1" lang="zh-CN" altLang="en-US" dirty="0" smtClean="0">
                <a:hlinkClick r:id="rId2"/>
              </a:rPr>
              <a:t> </a:t>
            </a:r>
            <a:r>
              <a:rPr kumimoji="1" lang="en-US" altLang="zh-CN" dirty="0" smtClean="0">
                <a:hlinkClick r:id="rId2"/>
              </a:rPr>
              <a:t>Foreign</a:t>
            </a:r>
            <a:r>
              <a:rPr kumimoji="1" lang="zh-CN" altLang="en-US" dirty="0" smtClean="0">
                <a:hlinkClick r:id="rId2"/>
              </a:rPr>
              <a:t> </a:t>
            </a:r>
            <a:r>
              <a:rPr kumimoji="1" lang="en-US" altLang="zh-CN" dirty="0" smtClean="0">
                <a:hlinkClick r:id="rId2"/>
              </a:rPr>
              <a:t>Method</a:t>
            </a:r>
            <a:r>
              <a:rPr kumimoji="1" lang="zh-CN" altLang="en-US" dirty="0" smtClean="0">
                <a:hlinkClick r:id="rId2"/>
              </a:rPr>
              <a:t> </a:t>
            </a:r>
            <a:r>
              <a:rPr kumimoji="1" lang="en-US" altLang="zh-CN" dirty="0" smtClean="0"/>
              <a:t>(</a:t>
            </a:r>
            <a:r>
              <a:rPr lang="en-US" altLang="zh-CN" dirty="0">
                <a:solidFill>
                  <a:srgbClr val="218920"/>
                </a:solidFill>
              </a:rPr>
              <a:t>A server class you are using needs an additional method, but you can't modify the </a:t>
            </a:r>
            <a:r>
              <a:rPr lang="en-US" altLang="zh-CN" dirty="0" err="1" smtClean="0">
                <a:solidFill>
                  <a:srgbClr val="218920"/>
                </a:solidFill>
              </a:rPr>
              <a:t>class.</a:t>
            </a:r>
            <a:r>
              <a:rPr lang="en-US" altLang="zh-CN" b="1" i="1" dirty="0" err="1" smtClean="0">
                <a:solidFill>
                  <a:srgbClr val="218920"/>
                </a:solidFill>
              </a:rPr>
              <a:t>Create</a:t>
            </a:r>
            <a:r>
              <a:rPr lang="en-US" altLang="zh-CN" b="1" i="1" dirty="0" smtClean="0">
                <a:solidFill>
                  <a:srgbClr val="218920"/>
                </a:solidFill>
              </a:rPr>
              <a:t> </a:t>
            </a:r>
            <a:r>
              <a:rPr lang="en-US" altLang="zh-CN" b="1" i="1" dirty="0">
                <a:solidFill>
                  <a:srgbClr val="218920"/>
                </a:solidFill>
              </a:rPr>
              <a:t>a method in the client class with an instance of the server class as its first argument</a:t>
            </a:r>
            <a:r>
              <a:rPr lang="en-US" altLang="zh-CN" b="1" i="1" dirty="0" smtClean="0">
                <a:solidFill>
                  <a:srgbClr val="218920"/>
                </a:solidFill>
              </a:rPr>
              <a:t>.</a:t>
            </a:r>
            <a:r>
              <a:rPr kumimoji="1" lang="en-US" altLang="zh-CN" dirty="0" smtClean="0"/>
              <a:t>)</a:t>
            </a:r>
          </a:p>
          <a:p>
            <a:pPr fontAlgn="base"/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如果添加一大堆额外的行为 运用</a:t>
            </a:r>
            <a:r>
              <a:rPr kumimoji="1" lang="en-US" altLang="zh-CN" dirty="0" smtClean="0">
                <a:hlinkClick r:id="rId3"/>
              </a:rPr>
              <a:t>Introduce</a:t>
            </a:r>
            <a:r>
              <a:rPr kumimoji="1" lang="zh-CN" altLang="en-US" dirty="0" smtClean="0">
                <a:hlinkClick r:id="rId3"/>
              </a:rPr>
              <a:t> </a:t>
            </a:r>
            <a:r>
              <a:rPr kumimoji="1" lang="en-US" altLang="zh-CN" dirty="0" smtClean="0">
                <a:hlinkClick r:id="rId3"/>
              </a:rPr>
              <a:t>Local</a:t>
            </a:r>
            <a:r>
              <a:rPr kumimoji="1" lang="zh-CN" altLang="en-US" dirty="0" smtClean="0">
                <a:hlinkClick r:id="rId3"/>
              </a:rPr>
              <a:t> </a:t>
            </a:r>
            <a:r>
              <a:rPr kumimoji="1" lang="en-US" altLang="zh-CN" dirty="0" smtClean="0">
                <a:hlinkClick r:id="rId3"/>
              </a:rPr>
              <a:t>Extension</a:t>
            </a:r>
            <a:r>
              <a:rPr kumimoji="1" lang="zh-CN" altLang="en-US" dirty="0" smtClean="0">
                <a:hlinkClick r:id="rId3"/>
              </a:rPr>
              <a:t> </a:t>
            </a:r>
            <a:r>
              <a:rPr kumimoji="1" lang="en-US" altLang="zh-CN" dirty="0" smtClean="0"/>
              <a:t>(</a:t>
            </a:r>
            <a:r>
              <a:rPr lang="en-US" altLang="zh-CN" dirty="0">
                <a:solidFill>
                  <a:srgbClr val="218920"/>
                </a:solidFill>
              </a:rPr>
              <a:t>A server class you are using needs several additional methods, but you can't modify the </a:t>
            </a:r>
            <a:r>
              <a:rPr lang="en-US" altLang="zh-CN" dirty="0" err="1" smtClean="0">
                <a:solidFill>
                  <a:srgbClr val="218920"/>
                </a:solidFill>
              </a:rPr>
              <a:t>class.</a:t>
            </a:r>
            <a:r>
              <a:rPr lang="en-US" altLang="zh-CN" b="1" i="1" dirty="0" err="1" smtClean="0">
                <a:solidFill>
                  <a:srgbClr val="218920"/>
                </a:solidFill>
              </a:rPr>
              <a:t>Create</a:t>
            </a:r>
            <a:r>
              <a:rPr lang="en-US" altLang="zh-CN" b="1" i="1" dirty="0" smtClean="0">
                <a:solidFill>
                  <a:srgbClr val="218920"/>
                </a:solidFill>
              </a:rPr>
              <a:t> </a:t>
            </a:r>
            <a:r>
              <a:rPr lang="en-US" altLang="zh-CN" b="1" i="1" dirty="0">
                <a:solidFill>
                  <a:srgbClr val="218920"/>
                </a:solidFill>
              </a:rPr>
              <a:t>a new class that contains these extra methods. Make this extension class a subclass or a wrapper of the original</a:t>
            </a:r>
            <a:r>
              <a:rPr lang="en-US" altLang="zh-CN" b="1" i="1" dirty="0" smtClean="0">
                <a:solidFill>
                  <a:srgbClr val="218920"/>
                </a:solidFill>
              </a:rPr>
              <a:t>.</a:t>
            </a:r>
            <a:r>
              <a:rPr kumimoji="1" lang="en-US" altLang="zh-CN" dirty="0" smtClean="0"/>
              <a:t>)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63861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Class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纯稚的数据类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不会说话的数据容器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拥有一些字段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和访问字段的函数</a:t>
            </a:r>
            <a:r>
              <a:rPr kumimoji="1" lang="en-US" altLang="zh-CN" dirty="0" smtClean="0"/>
              <a:t>).</a:t>
            </a:r>
            <a:r>
              <a:rPr kumimoji="1" lang="zh-CN" altLang="en-US" dirty="0" smtClean="0"/>
              <a:t> 几乎被其他类过分细琐的操控着</a:t>
            </a:r>
            <a:r>
              <a:rPr kumimoji="1" lang="en-US" altLang="zh-CN" dirty="0" smtClean="0"/>
              <a:t>.</a:t>
            </a:r>
          </a:p>
          <a:p>
            <a:pPr fontAlgn="base"/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早期可能拥有</a:t>
            </a:r>
            <a:r>
              <a:rPr kumimoji="1" lang="en-US" altLang="zh-CN" dirty="0" smtClean="0"/>
              <a:t>public</a:t>
            </a:r>
            <a:r>
              <a:rPr kumimoji="1" lang="zh-CN" altLang="en-US" dirty="0" smtClean="0"/>
              <a:t>字段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在被过分滥用之前 通过 </a:t>
            </a:r>
            <a:r>
              <a:rPr kumimoji="1" lang="en-US" altLang="zh-CN" dirty="0" smtClean="0">
                <a:hlinkClick r:id="rId2"/>
              </a:rPr>
              <a:t>Encapsulate</a:t>
            </a:r>
            <a:r>
              <a:rPr kumimoji="1" lang="zh-CN" altLang="en-US" dirty="0" smtClean="0">
                <a:hlinkClick r:id="rId2"/>
              </a:rPr>
              <a:t> </a:t>
            </a:r>
            <a:r>
              <a:rPr kumimoji="1" lang="en-US" altLang="zh-CN" dirty="0" smtClean="0">
                <a:hlinkClick r:id="rId2"/>
              </a:rPr>
              <a:t>Field</a:t>
            </a:r>
            <a:r>
              <a:rPr kumimoji="1" lang="zh-CN" altLang="en-US" dirty="0" smtClean="0">
                <a:hlinkClick r:id="rId2"/>
              </a:rPr>
              <a:t> </a:t>
            </a:r>
            <a:r>
              <a:rPr kumimoji="1" lang="en-US" altLang="zh-CN" dirty="0" smtClean="0"/>
              <a:t>(</a:t>
            </a:r>
            <a:r>
              <a:rPr lang="en-US" altLang="zh-CN" dirty="0">
                <a:solidFill>
                  <a:srgbClr val="218920"/>
                </a:solidFill>
              </a:rPr>
              <a:t>There is a public </a:t>
            </a:r>
            <a:r>
              <a:rPr lang="en-US" altLang="zh-CN" dirty="0" err="1" smtClean="0">
                <a:solidFill>
                  <a:srgbClr val="218920"/>
                </a:solidFill>
              </a:rPr>
              <a:t>field.</a:t>
            </a:r>
            <a:r>
              <a:rPr lang="en-US" altLang="zh-CN" b="1" i="1" dirty="0" err="1" smtClean="0">
                <a:solidFill>
                  <a:srgbClr val="218920"/>
                </a:solidFill>
              </a:rPr>
              <a:t>Make</a:t>
            </a:r>
            <a:r>
              <a:rPr lang="en-US" altLang="zh-CN" b="1" i="1" dirty="0" smtClean="0">
                <a:solidFill>
                  <a:srgbClr val="218920"/>
                </a:solidFill>
              </a:rPr>
              <a:t> </a:t>
            </a:r>
            <a:r>
              <a:rPr lang="en-US" altLang="zh-CN" b="1" i="1" dirty="0">
                <a:solidFill>
                  <a:srgbClr val="218920"/>
                </a:solidFill>
              </a:rPr>
              <a:t>it private and provide accessors</a:t>
            </a:r>
            <a:r>
              <a:rPr lang="en-US" altLang="zh-CN" b="1" i="1" dirty="0" smtClean="0">
                <a:solidFill>
                  <a:srgbClr val="218920"/>
                </a:solidFill>
              </a:rPr>
              <a:t>.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 将其封装起来</a:t>
            </a:r>
            <a:r>
              <a:rPr kumimoji="1" lang="en-US" altLang="zh-CN" dirty="0" smtClean="0"/>
              <a:t>.</a:t>
            </a:r>
          </a:p>
          <a:p>
            <a:pPr fontAlgn="base"/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如果含有容器类字段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检查是否得到了恰当的封装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如果没有就运用 </a:t>
            </a:r>
            <a:r>
              <a:rPr kumimoji="1" lang="en-US" altLang="zh-CN" dirty="0" smtClean="0">
                <a:hlinkClick r:id="rId3"/>
              </a:rPr>
              <a:t>Encapsulate</a:t>
            </a:r>
            <a:r>
              <a:rPr kumimoji="1" lang="zh-CN" altLang="en-US" dirty="0" smtClean="0">
                <a:hlinkClick r:id="rId3"/>
              </a:rPr>
              <a:t> </a:t>
            </a:r>
            <a:r>
              <a:rPr kumimoji="1" lang="en-US" altLang="zh-CN" dirty="0" smtClean="0">
                <a:solidFill>
                  <a:srgbClr val="218920"/>
                </a:solidFill>
                <a:hlinkClick r:id="rId3"/>
              </a:rPr>
              <a:t>Colllection</a:t>
            </a:r>
            <a:r>
              <a:rPr kumimoji="1" lang="en-US" altLang="zh-CN" dirty="0" smtClean="0">
                <a:solidFill>
                  <a:srgbClr val="218920"/>
                </a:solidFill>
              </a:rPr>
              <a:t>(</a:t>
            </a:r>
            <a:r>
              <a:rPr lang="en-US" altLang="zh-CN" dirty="0">
                <a:solidFill>
                  <a:srgbClr val="218920"/>
                </a:solidFill>
              </a:rPr>
              <a:t>A method returns a </a:t>
            </a:r>
            <a:r>
              <a:rPr lang="en-US" altLang="zh-CN" dirty="0" err="1" smtClean="0">
                <a:solidFill>
                  <a:srgbClr val="218920"/>
                </a:solidFill>
              </a:rPr>
              <a:t>collection.</a:t>
            </a:r>
            <a:r>
              <a:rPr lang="en-US" altLang="zh-CN" b="1" i="1" dirty="0" err="1" smtClean="0">
                <a:solidFill>
                  <a:srgbClr val="218920"/>
                </a:solidFill>
              </a:rPr>
              <a:t>Make</a:t>
            </a:r>
            <a:r>
              <a:rPr lang="en-US" altLang="zh-CN" b="1" i="1" dirty="0" smtClean="0">
                <a:solidFill>
                  <a:srgbClr val="218920"/>
                </a:solidFill>
              </a:rPr>
              <a:t> </a:t>
            </a:r>
            <a:r>
              <a:rPr lang="en-US" altLang="zh-CN" b="1" i="1" dirty="0">
                <a:solidFill>
                  <a:srgbClr val="218920"/>
                </a:solidFill>
              </a:rPr>
              <a:t>it return a read-only view and provide add/remove methods</a:t>
            </a:r>
            <a:r>
              <a:rPr lang="en-US" altLang="zh-CN" b="1" i="1" dirty="0" smtClean="0">
                <a:solidFill>
                  <a:srgbClr val="218920"/>
                </a:solidFill>
              </a:rPr>
              <a:t>.</a:t>
            </a:r>
            <a:r>
              <a:rPr kumimoji="1" lang="en-US" altLang="zh-CN" dirty="0" smtClean="0">
                <a:solidFill>
                  <a:srgbClr val="218920"/>
                </a:solidFill>
              </a:rPr>
              <a:t>)</a:t>
            </a:r>
            <a:r>
              <a:rPr kumimoji="1" lang="zh-CN" altLang="en-US" dirty="0" smtClean="0"/>
              <a:t>将其封装起来</a:t>
            </a:r>
            <a:endParaRPr kumimoji="1" lang="en-US" altLang="zh-CN" dirty="0" smtClean="0"/>
          </a:p>
          <a:p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对于不该被其他类修改的字段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运用 </a:t>
            </a:r>
            <a:r>
              <a:rPr kumimoji="1" lang="en-US" altLang="zh-CN" dirty="0" smtClean="0"/>
              <a:t>Remove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Setting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Method.</a:t>
            </a:r>
          </a:p>
          <a:p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找出取值设值</a:t>
            </a:r>
            <a:r>
              <a:rPr kumimoji="1" lang="en-US" altLang="zh-CN" dirty="0" smtClean="0"/>
              <a:t>or</a:t>
            </a:r>
            <a:r>
              <a:rPr kumimoji="1" lang="zh-CN" altLang="en-US" dirty="0" smtClean="0"/>
              <a:t>函数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被利用的地点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尝试 </a:t>
            </a:r>
            <a:r>
              <a:rPr kumimoji="1" lang="en-US" altLang="zh-CN" dirty="0" smtClean="0"/>
              <a:t>Move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Method</a:t>
            </a:r>
            <a:r>
              <a:rPr kumimoji="1" lang="zh-CN" altLang="en-US" dirty="0" smtClean="0"/>
              <a:t> 将调用行为封装起来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如果无法搬移整个函数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用</a:t>
            </a:r>
            <a:r>
              <a:rPr kumimoji="1" lang="en-US" altLang="zh-CN" dirty="0" smtClean="0"/>
              <a:t>Extract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Method</a:t>
            </a:r>
            <a:r>
              <a:rPr kumimoji="1" lang="zh-CN" altLang="en-US" dirty="0" smtClean="0"/>
              <a:t> 产生一个可被搬移的函数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不久之后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就可以通过</a:t>
            </a:r>
            <a:r>
              <a:rPr kumimoji="1" lang="en-US" altLang="zh-CN" dirty="0" smtClean="0"/>
              <a:t>Hidden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Method</a:t>
            </a:r>
            <a:r>
              <a:rPr kumimoji="1" lang="zh-CN" altLang="en-US" dirty="0" smtClean="0"/>
              <a:t> 把这些取值 </a:t>
            </a:r>
            <a:r>
              <a:rPr kumimoji="1" lang="en-US" altLang="zh-CN" dirty="0" smtClean="0"/>
              <a:t>or</a:t>
            </a:r>
            <a:r>
              <a:rPr kumimoji="1" lang="zh-CN" altLang="en-US" dirty="0" smtClean="0"/>
              <a:t> 设值函数隐藏</a:t>
            </a:r>
            <a:r>
              <a:rPr kumimoji="1" lang="en-US" altLang="zh-CN" dirty="0" smtClean="0"/>
              <a:t>.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76365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Refused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Bequest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被拒绝的遗赠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子类应该继承超类的函数和数据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如果子类不想继承部分函数和数据</a:t>
            </a:r>
            <a:endParaRPr kumimoji="1" lang="en-US" altLang="zh-CN" dirty="0" smtClean="0"/>
          </a:p>
          <a:p>
            <a:r>
              <a:rPr kumimoji="1" lang="en-US" altLang="zh-CN" dirty="0" smtClean="0">
                <a:solidFill>
                  <a:srgbClr val="FF0000"/>
                </a:solidFill>
              </a:rPr>
              <a:t>-</a:t>
            </a:r>
            <a:r>
              <a:rPr kumimoji="1" lang="zh-CN" altLang="en-US" dirty="0" smtClean="0">
                <a:solidFill>
                  <a:srgbClr val="FF0000"/>
                </a:solidFill>
              </a:rPr>
              <a:t> 传统来讲</a:t>
            </a:r>
            <a:r>
              <a:rPr kumimoji="1" lang="en-US" altLang="zh-CN" dirty="0" smtClean="0">
                <a:solidFill>
                  <a:schemeClr val="tx1"/>
                </a:solidFill>
              </a:rPr>
              <a:t>,</a:t>
            </a:r>
            <a:r>
              <a:rPr kumimoji="1" lang="zh-CN" altLang="en-US" dirty="0" smtClean="0">
                <a:solidFill>
                  <a:srgbClr val="002060"/>
                </a:solidFill>
              </a:rPr>
              <a:t> </a:t>
            </a:r>
            <a:r>
              <a:rPr kumimoji="1" lang="zh-CN" altLang="en-US" dirty="0" smtClean="0"/>
              <a:t>这意味着继承体系设计错误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需要为该子类新建一个兄弟类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 </a:t>
            </a:r>
            <a:r>
              <a:rPr kumimoji="1" lang="en-US" altLang="zh-CN" i="1" dirty="0" smtClean="0">
                <a:hlinkClick r:id="rId2"/>
              </a:rPr>
              <a:t>Push</a:t>
            </a:r>
            <a:r>
              <a:rPr kumimoji="1" lang="zh-CN" altLang="en-US" i="1" dirty="0" smtClean="0">
                <a:hlinkClick r:id="rId2"/>
              </a:rPr>
              <a:t> </a:t>
            </a:r>
            <a:r>
              <a:rPr kumimoji="1" lang="en-US" altLang="zh-CN" i="1" dirty="0" smtClean="0">
                <a:hlinkClick r:id="rId2"/>
              </a:rPr>
              <a:t>Down</a:t>
            </a:r>
            <a:r>
              <a:rPr kumimoji="1" lang="zh-CN" altLang="en-US" i="1" dirty="0" smtClean="0">
                <a:hlinkClick r:id="rId2"/>
              </a:rPr>
              <a:t> </a:t>
            </a:r>
            <a:r>
              <a:rPr kumimoji="1" lang="en-US" altLang="zh-CN" i="1" dirty="0" smtClean="0">
                <a:hlinkClick r:id="rId2"/>
              </a:rPr>
              <a:t>Method</a:t>
            </a:r>
            <a:r>
              <a:rPr kumimoji="1" lang="zh-CN" altLang="en-US" i="1" dirty="0" smtClean="0">
                <a:hlinkClick r:id="rId2"/>
              </a:rPr>
              <a:t> </a:t>
            </a:r>
            <a:r>
              <a:rPr kumimoji="1" lang="en-US" altLang="zh-CN" i="1" dirty="0" smtClean="0"/>
              <a:t>(</a:t>
            </a:r>
            <a:r>
              <a:rPr lang="en-US" altLang="zh-CN" dirty="0">
                <a:solidFill>
                  <a:srgbClr val="218920"/>
                </a:solidFill>
              </a:rPr>
              <a:t>A field is used only by some subclasses.</a:t>
            </a:r>
            <a:r>
              <a:rPr kumimoji="1" lang="en-US" altLang="zh-CN" i="1" dirty="0" smtClean="0">
                <a:solidFill>
                  <a:srgbClr val="218920"/>
                </a:solidFill>
              </a:rPr>
              <a:t>)</a:t>
            </a:r>
            <a:r>
              <a:rPr kumimoji="1" lang="zh-CN" altLang="en-US" i="1" dirty="0" smtClean="0">
                <a:solidFill>
                  <a:srgbClr val="218920"/>
                </a:solidFill>
              </a:rPr>
              <a:t> </a:t>
            </a:r>
            <a:r>
              <a:rPr kumimoji="1" lang="zh-CN" altLang="en-US" dirty="0" smtClean="0"/>
              <a:t>和 </a:t>
            </a:r>
            <a:r>
              <a:rPr kumimoji="1" lang="en-US" altLang="zh-CN" i="1" dirty="0" smtClean="0">
                <a:hlinkClick r:id="rId3"/>
              </a:rPr>
              <a:t>Push</a:t>
            </a:r>
            <a:r>
              <a:rPr kumimoji="1" lang="zh-CN" altLang="en-US" i="1" dirty="0" smtClean="0">
                <a:hlinkClick r:id="rId3"/>
              </a:rPr>
              <a:t> </a:t>
            </a:r>
            <a:r>
              <a:rPr kumimoji="1" lang="en-US" altLang="zh-CN" i="1" dirty="0" smtClean="0">
                <a:hlinkClick r:id="rId3"/>
              </a:rPr>
              <a:t>Down</a:t>
            </a:r>
            <a:r>
              <a:rPr kumimoji="1" lang="zh-CN" altLang="en-US" i="1" dirty="0" smtClean="0">
                <a:hlinkClick r:id="rId3"/>
              </a:rPr>
              <a:t> </a:t>
            </a:r>
            <a:r>
              <a:rPr kumimoji="1" lang="en-US" altLang="zh-CN" i="1" dirty="0" smtClean="0">
                <a:hlinkClick r:id="rId3"/>
              </a:rPr>
              <a:t>field</a:t>
            </a:r>
            <a:r>
              <a:rPr kumimoji="1" lang="zh-CN" altLang="en-US" i="1" dirty="0" smtClean="0">
                <a:hlinkClick r:id="rId3"/>
              </a:rPr>
              <a:t> </a:t>
            </a:r>
            <a:r>
              <a:rPr kumimoji="1" lang="en-US" altLang="zh-CN" i="1" dirty="0" smtClean="0"/>
              <a:t>(</a:t>
            </a:r>
            <a:r>
              <a:rPr lang="en-US" altLang="zh-CN" dirty="0" smtClean="0">
                <a:solidFill>
                  <a:srgbClr val="218920"/>
                </a:solidFill>
              </a:rPr>
              <a:t>A </a:t>
            </a:r>
            <a:r>
              <a:rPr lang="en-US" altLang="zh-CN" dirty="0">
                <a:solidFill>
                  <a:srgbClr val="218920"/>
                </a:solidFill>
              </a:rPr>
              <a:t>field is used only by some subclasses</a:t>
            </a:r>
            <a:r>
              <a:rPr lang="en-US" altLang="zh-CN" dirty="0"/>
              <a:t>.</a:t>
            </a:r>
            <a:r>
              <a:rPr kumimoji="1" lang="en-US" altLang="zh-CN" i="1" dirty="0" smtClean="0"/>
              <a:t>)</a:t>
            </a:r>
            <a:r>
              <a:rPr kumimoji="1" lang="zh-CN" altLang="en-US" i="1" dirty="0" smtClean="0"/>
              <a:t> </a:t>
            </a:r>
            <a:r>
              <a:rPr kumimoji="1" lang="zh-CN" altLang="en-US" dirty="0" smtClean="0"/>
              <a:t>把所有用不到的推到兄弟类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这样超类只持有所有子类共享的东西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一种说法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所有超类都应该是抽象的</a:t>
            </a:r>
            <a:r>
              <a:rPr kumimoji="1" lang="en-US" altLang="zh-CN" dirty="0" smtClean="0"/>
              <a:t>)</a:t>
            </a:r>
          </a:p>
          <a:p>
            <a:r>
              <a:rPr kumimoji="1" lang="zh-CN" altLang="en-US" dirty="0"/>
              <a:t> </a:t>
            </a:r>
            <a:r>
              <a:rPr kumimoji="1" lang="zh-CN" altLang="en-US" dirty="0" smtClean="0"/>
              <a:t>并不建议每次都这么做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因为 继承复用一些行为有时会很方便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 如果 </a:t>
            </a:r>
            <a:r>
              <a:rPr kumimoji="1" lang="en-US" altLang="zh-CN" dirty="0" smtClean="0"/>
              <a:t>Refused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Bequest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 引起困惑或者问题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可遵循传统忠告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但不必每次都这么做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十有八九不值得理睬</a:t>
            </a:r>
            <a:r>
              <a:rPr kumimoji="1" lang="en-US" altLang="zh-CN" dirty="0" smtClean="0"/>
              <a:t>.</a:t>
            </a:r>
          </a:p>
          <a:p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如果复用超类的行为却不愿意支持超类的接口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这就要值得注意了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这时也不要 去盲目修改超类接口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应该运用 </a:t>
            </a:r>
            <a:r>
              <a:rPr kumimoji="1" lang="en-US" altLang="zh-CN" i="1" dirty="0" smtClean="0">
                <a:hlinkClick r:id="rId4"/>
              </a:rPr>
              <a:t>Replace</a:t>
            </a:r>
            <a:r>
              <a:rPr kumimoji="1" lang="zh-CN" altLang="en-US" i="1" dirty="0" smtClean="0">
                <a:hlinkClick r:id="rId4"/>
              </a:rPr>
              <a:t> </a:t>
            </a:r>
            <a:r>
              <a:rPr kumimoji="1" lang="en-US" altLang="zh-CN" i="1" dirty="0" smtClean="0">
                <a:hlinkClick r:id="rId4"/>
              </a:rPr>
              <a:t>Inheritance</a:t>
            </a:r>
            <a:r>
              <a:rPr kumimoji="1" lang="zh-CN" altLang="en-US" i="1" dirty="0" smtClean="0">
                <a:hlinkClick r:id="rId4"/>
              </a:rPr>
              <a:t> </a:t>
            </a:r>
            <a:r>
              <a:rPr kumimoji="1" lang="en-US" altLang="zh-CN" i="1" dirty="0" smtClean="0">
                <a:hlinkClick r:id="rId4"/>
              </a:rPr>
              <a:t>with</a:t>
            </a:r>
            <a:r>
              <a:rPr kumimoji="1" lang="zh-CN" altLang="en-US" i="1" dirty="0" smtClean="0">
                <a:hlinkClick r:id="rId4"/>
              </a:rPr>
              <a:t> </a:t>
            </a:r>
            <a:r>
              <a:rPr kumimoji="1" lang="en-US" altLang="zh-CN" i="1" dirty="0" smtClean="0">
                <a:hlinkClick r:id="rId4"/>
              </a:rPr>
              <a:t>Delegation</a:t>
            </a:r>
            <a:r>
              <a:rPr kumimoji="1" lang="zh-CN" altLang="en-US" i="1" dirty="0" smtClean="0">
                <a:hlinkClick r:id="rId4"/>
              </a:rPr>
              <a:t> </a:t>
            </a:r>
            <a:r>
              <a:rPr kumimoji="1" lang="en-US" altLang="zh-CN" i="1" dirty="0" smtClean="0"/>
              <a:t>(</a:t>
            </a:r>
            <a:r>
              <a:rPr lang="en-US" altLang="zh-CN" dirty="0">
                <a:solidFill>
                  <a:srgbClr val="218920"/>
                </a:solidFill>
              </a:rPr>
              <a:t>A subclass uses only part of a </a:t>
            </a:r>
            <a:r>
              <a:rPr lang="en-US" altLang="zh-CN" dirty="0" err="1">
                <a:solidFill>
                  <a:srgbClr val="218920"/>
                </a:solidFill>
              </a:rPr>
              <a:t>superclasses</a:t>
            </a:r>
            <a:r>
              <a:rPr lang="en-US" altLang="zh-CN" dirty="0">
                <a:solidFill>
                  <a:srgbClr val="218920"/>
                </a:solidFill>
              </a:rPr>
              <a:t> interface or does not want to inherit data</a:t>
            </a:r>
            <a:r>
              <a:rPr lang="en-US" altLang="zh-CN" dirty="0"/>
              <a:t>.</a:t>
            </a:r>
            <a:r>
              <a:rPr kumimoji="1" lang="en-US" altLang="zh-CN" i="1" dirty="0" smtClean="0"/>
              <a:t>)</a:t>
            </a:r>
            <a:r>
              <a:rPr kumimoji="1" lang="zh-CN" altLang="en-US" i="1" dirty="0" smtClean="0"/>
              <a:t> </a:t>
            </a:r>
            <a:r>
              <a:rPr kumimoji="1" lang="zh-CN" altLang="en-US" dirty="0" smtClean="0"/>
              <a:t>来达到目的</a:t>
            </a:r>
            <a:r>
              <a:rPr kumimoji="1" lang="en-US" altLang="zh-CN" dirty="0" smtClean="0"/>
              <a:t>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32640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Comments(</a:t>
            </a:r>
            <a:r>
              <a:rPr kumimoji="1" lang="zh-CN" altLang="en-US" dirty="0" smtClean="0"/>
              <a:t>过多的注释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并不是不要写注释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写注释的习惯反而是很好的</a:t>
            </a:r>
            <a:r>
              <a:rPr kumimoji="1" lang="en-US" altLang="zh-CN" dirty="0" smtClean="0"/>
              <a:t>.</a:t>
            </a:r>
          </a:p>
          <a:p>
            <a:r>
              <a:rPr kumimoji="1" lang="zh-CN" altLang="en-US" dirty="0" smtClean="0"/>
              <a:t>这里指 一段代码有着长长的注释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这些注释之所以存在可能是因为代码很糟糕</a:t>
            </a:r>
            <a:r>
              <a:rPr kumimoji="1" lang="en-US" altLang="zh-CN" dirty="0" smtClean="0"/>
              <a:t>.</a:t>
            </a:r>
          </a:p>
          <a:p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根据经验重构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各种重构技巧</a:t>
            </a:r>
            <a:r>
              <a:rPr kumimoji="1" lang="en-US" altLang="zh-CN" dirty="0" smtClean="0"/>
              <a:t>),</a:t>
            </a:r>
            <a:r>
              <a:rPr kumimoji="1" lang="zh-CN" altLang="en-US" dirty="0" smtClean="0"/>
              <a:t> 重构之后大多数注释可能已经变得没有必要了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因为代码可以起到自我解释的作用</a:t>
            </a:r>
            <a:r>
              <a:rPr kumimoji="1" lang="en-US" altLang="zh-CN" dirty="0" smtClean="0"/>
              <a:t>.</a:t>
            </a:r>
          </a:p>
          <a:p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如果需要注释一段代码来做什么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试试 </a:t>
            </a:r>
            <a:r>
              <a:rPr kumimoji="1" lang="en-US" altLang="zh-CN" i="1" dirty="0" smtClean="0"/>
              <a:t>Extract</a:t>
            </a:r>
            <a:r>
              <a:rPr kumimoji="1" lang="zh-CN" altLang="en-US" i="1" dirty="0" smtClean="0"/>
              <a:t> </a:t>
            </a:r>
            <a:r>
              <a:rPr kumimoji="1" lang="en-US" altLang="zh-CN" i="1" dirty="0" smtClean="0"/>
              <a:t>Method</a:t>
            </a:r>
          </a:p>
          <a:p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如果函数已经提炼出来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还需要注释来解释其行为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试试 </a:t>
            </a:r>
            <a:r>
              <a:rPr kumimoji="1" lang="en-US" altLang="zh-CN" i="1" dirty="0" smtClean="0"/>
              <a:t>Rename</a:t>
            </a:r>
            <a:r>
              <a:rPr kumimoji="1" lang="zh-CN" altLang="en-US" i="1" dirty="0" smtClean="0"/>
              <a:t> </a:t>
            </a:r>
            <a:r>
              <a:rPr kumimoji="1" lang="en-US" altLang="zh-CN" i="1" dirty="0" smtClean="0"/>
              <a:t>Method</a:t>
            </a:r>
          </a:p>
          <a:p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如果需要注释说明某些系统的需求规格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试试 </a:t>
            </a:r>
            <a:r>
              <a:rPr kumimoji="1" lang="en-US" altLang="zh-CN" i="1" dirty="0" smtClean="0">
                <a:hlinkClick r:id="rId2"/>
              </a:rPr>
              <a:t>Introduce</a:t>
            </a:r>
            <a:r>
              <a:rPr kumimoji="1" lang="zh-CN" altLang="en-US" i="1" dirty="0" smtClean="0">
                <a:hlinkClick r:id="rId2"/>
              </a:rPr>
              <a:t> </a:t>
            </a:r>
            <a:r>
              <a:rPr kumimoji="1" lang="en-US" altLang="zh-CN" i="1" dirty="0" smtClean="0">
                <a:hlinkClick r:id="rId2"/>
              </a:rPr>
              <a:t>Assertion</a:t>
            </a:r>
            <a:r>
              <a:rPr kumimoji="1" lang="zh-CN" altLang="en-US" i="1" dirty="0" smtClean="0"/>
              <a:t> </a:t>
            </a:r>
            <a:r>
              <a:rPr kumimoji="1" lang="en-US" altLang="zh-CN" dirty="0" smtClean="0"/>
              <a:t>(</a:t>
            </a:r>
            <a:r>
              <a:rPr lang="en-US" altLang="zh-CN" dirty="0" smtClean="0">
                <a:solidFill>
                  <a:srgbClr val="218920"/>
                </a:solidFill>
              </a:rPr>
              <a:t>A </a:t>
            </a:r>
            <a:r>
              <a:rPr lang="en-US" altLang="zh-CN" dirty="0">
                <a:solidFill>
                  <a:srgbClr val="218920"/>
                </a:solidFill>
              </a:rPr>
              <a:t>section of code assumes something about the state of the program</a:t>
            </a:r>
            <a:r>
              <a:rPr lang="en-US" altLang="zh-CN" dirty="0"/>
              <a:t>.</a:t>
            </a:r>
            <a:r>
              <a:rPr kumimoji="1" lang="en-US" altLang="zh-CN" dirty="0" smtClean="0"/>
              <a:t>)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3260933" y="4954694"/>
            <a:ext cx="378089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如果感觉需要撰写注释时</a:t>
            </a:r>
            <a:r>
              <a:rPr kumimoji="1" lang="en-US" altLang="zh-CN" dirty="0"/>
              <a:t>,</a:t>
            </a:r>
            <a:r>
              <a:rPr kumimoji="1" lang="zh-CN" altLang="en-US" dirty="0"/>
              <a:t> 请先尝试重构</a:t>
            </a:r>
            <a:r>
              <a:rPr kumimoji="1" lang="en-US" altLang="zh-CN" dirty="0"/>
              <a:t>,</a:t>
            </a:r>
            <a:r>
              <a:rPr kumimoji="1" lang="zh-CN" altLang="en-US" dirty="0"/>
              <a:t> 试着让所有注释都变得多余</a:t>
            </a:r>
          </a:p>
        </p:txBody>
      </p:sp>
    </p:spTree>
    <p:extLst>
      <p:ext uri="{BB962C8B-B14F-4D97-AF65-F5344CB8AC3E}">
        <p14:creationId xmlns:p14="http://schemas.microsoft.com/office/powerpoint/2010/main" val="17562205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hlinkClick r:id="rId2" action="ppaction://hlinkfile"/>
              </a:rPr>
              <a:t>拓展</a:t>
            </a:r>
            <a:r>
              <a:rPr kumimoji="1" lang="en-US" altLang="zh-CN" dirty="0" smtClean="0">
                <a:hlinkClick r:id="rId2" action="ppaction://hlinkfile"/>
              </a:rPr>
              <a:t>(Gof</a:t>
            </a:r>
            <a:r>
              <a:rPr kumimoji="1" lang="zh-CN" altLang="en-US" dirty="0" smtClean="0">
                <a:hlinkClick r:id="rId2" action="ppaction://hlinkfile"/>
              </a:rPr>
              <a:t> 设计模式 </a:t>
            </a:r>
            <a:r>
              <a:rPr kumimoji="1" lang="en-US" altLang="zh-CN" dirty="0" smtClean="0">
                <a:hlinkClick r:id="rId2" action="ppaction://hlinkfile"/>
              </a:rPr>
              <a:t>)</a:t>
            </a:r>
            <a:endParaRPr kumimoji="1"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906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冰山一角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九牛一毛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抛砖引玉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学海无涯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实践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未完待续</a:t>
            </a:r>
            <a:r>
              <a:rPr kumimoji="1" lang="mr-IN" altLang="zh-CN" dirty="0" smtClean="0"/>
              <a:t>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044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参考资料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>
                <a:hlinkClick r:id="rId2" action="ppaction://hlinkfile"/>
              </a:rPr>
              <a:t>重构</a:t>
            </a:r>
            <a:r>
              <a:rPr kumimoji="1" lang="en-US" altLang="zh-CN" dirty="0" smtClean="0">
                <a:hlinkClick r:id="rId2" action="ppaction://hlinkfile"/>
              </a:rPr>
              <a:t>_</a:t>
            </a:r>
            <a:r>
              <a:rPr kumimoji="1" lang="zh-CN" altLang="en-US" dirty="0" smtClean="0">
                <a:hlinkClick r:id="rId2" action="ppaction://hlinkfile"/>
              </a:rPr>
              <a:t>改善既有代码的设计</a:t>
            </a:r>
            <a:r>
              <a:rPr kumimoji="1" lang="en-US" altLang="zh-CN" dirty="0" smtClean="0">
                <a:hlinkClick r:id="rId2" action="ppaction://hlinkfile"/>
              </a:rPr>
              <a:t>[</a:t>
            </a:r>
            <a:r>
              <a:rPr kumimoji="1" lang="zh-CN" altLang="en-US" dirty="0" smtClean="0">
                <a:hlinkClick r:id="rId2" action="ppaction://hlinkfile"/>
              </a:rPr>
              <a:t>高清版</a:t>
            </a:r>
            <a:r>
              <a:rPr kumimoji="1" lang="en-US" altLang="zh-CN" dirty="0" smtClean="0">
                <a:hlinkClick r:id="rId2" action="ppaction://hlinkfile"/>
              </a:rPr>
              <a:t>].pdf</a:t>
            </a:r>
            <a:r>
              <a:rPr kumimoji="1" lang="en-US" altLang="zh-CN" dirty="0" smtClean="0"/>
              <a:t>.</a:t>
            </a:r>
          </a:p>
          <a:p>
            <a:r>
              <a:rPr kumimoji="1" lang="en-US" altLang="zh-CN" dirty="0" err="1">
                <a:hlinkClick r:id="rId3" action="ppaction://hlinkfile"/>
              </a:rPr>
              <a:t>GoF</a:t>
            </a:r>
            <a:r>
              <a:rPr kumimoji="1" lang="zh-CN" altLang="en-US" dirty="0">
                <a:hlinkClick r:id="rId3" action="ppaction://hlinkfile"/>
              </a:rPr>
              <a:t>设计模式</a:t>
            </a:r>
            <a:r>
              <a:rPr kumimoji="1" lang="en-US" altLang="zh-CN" dirty="0">
                <a:hlinkClick r:id="rId3" action="ppaction://hlinkfile"/>
              </a:rPr>
              <a:t>.</a:t>
            </a:r>
            <a:r>
              <a:rPr kumimoji="1" lang="en-US" altLang="zh-CN" dirty="0" smtClean="0">
                <a:hlinkClick r:id="rId3" action="ppaction://hlinkfile"/>
              </a:rPr>
              <a:t>pdf</a:t>
            </a:r>
            <a:endParaRPr kumimoji="1" lang="en-US" altLang="zh-CN" dirty="0"/>
          </a:p>
          <a:p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b="1" dirty="0">
                <a:hlinkClick r:id="rId4"/>
              </a:rPr>
              <a:t>Refactoring: Ruby </a:t>
            </a:r>
            <a:r>
              <a:rPr lang="en-US" altLang="zh-CN" b="1" dirty="0" smtClean="0">
                <a:hlinkClick r:id="rId4"/>
              </a:rPr>
              <a:t>Edition</a:t>
            </a:r>
            <a:endParaRPr lang="en-US" altLang="zh-CN" b="1" dirty="0"/>
          </a:p>
          <a:p>
            <a:r>
              <a:rPr lang="zh-CN" altLang="en-US" b="1" dirty="0" smtClean="0">
                <a:hlinkClick r:id="rId5"/>
              </a:rPr>
              <a:t>重构列表</a:t>
            </a:r>
            <a:endParaRPr lang="en-US" altLang="zh-CN" b="1" dirty="0" smtClean="0"/>
          </a:p>
        </p:txBody>
      </p:sp>
    </p:spTree>
    <p:extLst>
      <p:ext uri="{BB962C8B-B14F-4D97-AF65-F5344CB8AC3E}">
        <p14:creationId xmlns:p14="http://schemas.microsoft.com/office/powerpoint/2010/main" val="1922483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Customer-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statement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054939" y="3030875"/>
            <a:ext cx="3585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Figure 1.2</a:t>
            </a:r>
            <a:r>
              <a:rPr lang="en-US" altLang="zh-CN" dirty="0"/>
              <a:t> Interactions for the statement method.</a:t>
            </a:r>
            <a:endParaRPr kumimoji="1"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5892" y="1846263"/>
            <a:ext cx="5139047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12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对</a:t>
            </a:r>
            <a:r>
              <a:rPr kumimoji="1" lang="en-US" altLang="zh-CN" dirty="0" smtClean="0"/>
              <a:t>Demo</a:t>
            </a:r>
            <a:r>
              <a:rPr kumimoji="1" lang="zh-CN" altLang="en-US" dirty="0" smtClean="0"/>
              <a:t>的评价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 明显不符合面向对象的精神</a:t>
            </a:r>
            <a:endParaRPr kumimoji="1" lang="en-US" altLang="zh-CN" dirty="0" smtClean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customer</a:t>
            </a:r>
            <a:r>
              <a:rPr kumimoji="1" lang="zh-CN" altLang="en-US" dirty="0" smtClean="0"/>
              <a:t>  </a:t>
            </a:r>
            <a:r>
              <a:rPr kumimoji="1" lang="en-US" altLang="zh-CN" dirty="0" smtClean="0"/>
              <a:t>statement</a:t>
            </a:r>
            <a:r>
              <a:rPr kumimoji="1" lang="zh-CN" altLang="en-US" dirty="0" smtClean="0"/>
              <a:t> 方法做的事情实在太多</a:t>
            </a:r>
            <a:endParaRPr kumimoji="1" lang="en-US" altLang="zh-CN" dirty="0" smtClean="0"/>
          </a:p>
          <a:p>
            <a:r>
              <a:rPr kumimoji="1" lang="zh-CN" altLang="en-US" dirty="0" smtClean="0"/>
              <a:t>倘若业务方需要做一下更改</a:t>
            </a:r>
            <a:r>
              <a:rPr kumimoji="1" lang="en-US" altLang="zh-CN" dirty="0" smtClean="0"/>
              <a:t>:</a:t>
            </a:r>
          </a:p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 以</a:t>
            </a:r>
            <a:r>
              <a:rPr kumimoji="1" lang="en-US" altLang="zh-CN" dirty="0" smtClean="0"/>
              <a:t>html</a:t>
            </a:r>
            <a:r>
              <a:rPr kumimoji="1" lang="zh-CN" altLang="en-US" dirty="0" smtClean="0"/>
              <a:t>的方式输出详单</a:t>
            </a:r>
            <a:endParaRPr kumimoji="1" lang="en-US" altLang="zh-CN" dirty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计费标准发生变化</a:t>
            </a:r>
            <a:endParaRPr kumimoji="1" lang="en-US" altLang="zh-CN" dirty="0" smtClean="0"/>
          </a:p>
          <a:p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改变影片分类规则</a:t>
            </a:r>
            <a:r>
              <a:rPr kumimoji="1" lang="en-US" altLang="zh-CN" dirty="0" smtClean="0"/>
              <a:t>.</a:t>
            </a:r>
          </a:p>
          <a:p>
            <a:r>
              <a:rPr kumimoji="1" lang="zh-CN" altLang="en-US" dirty="0" smtClean="0"/>
              <a:t>重构就需要粉墨登场了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6" name="文档 5"/>
          <p:cNvSpPr/>
          <p:nvPr/>
        </p:nvSpPr>
        <p:spPr>
          <a:xfrm>
            <a:off x="6549081" y="2508421"/>
            <a:ext cx="4374291" cy="2113006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如果发现自己需要为程序添加一个特性</a:t>
            </a:r>
            <a:r>
              <a:rPr kumimoji="1" lang="en-US" altLang="zh-CN" dirty="0"/>
              <a:t>,</a:t>
            </a:r>
            <a:r>
              <a:rPr kumimoji="1" lang="zh-CN" altLang="en-US" dirty="0"/>
              <a:t>而代码结构是你无法方便的达成目的</a:t>
            </a:r>
            <a:r>
              <a:rPr kumimoji="1" lang="en-US" altLang="zh-CN" dirty="0"/>
              <a:t>,</a:t>
            </a:r>
            <a:r>
              <a:rPr kumimoji="1" lang="zh-CN" altLang="en-US" dirty="0"/>
              <a:t>那就先重构那个程序</a:t>
            </a:r>
            <a:r>
              <a:rPr kumimoji="1" lang="en-US" altLang="zh-CN" dirty="0"/>
              <a:t>,</a:t>
            </a:r>
            <a:r>
              <a:rPr kumimoji="1" lang="zh-CN" altLang="en-US" dirty="0"/>
              <a:t>是程序的特性添加比较容易</a:t>
            </a:r>
            <a:r>
              <a:rPr kumimoji="1" lang="en-US" altLang="zh-CN" dirty="0"/>
              <a:t>,</a:t>
            </a:r>
            <a:r>
              <a:rPr kumimoji="1" lang="zh-CN" altLang="en-US" dirty="0"/>
              <a:t>然后再添加特性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411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分解并重组 </a:t>
            </a:r>
            <a:r>
              <a:rPr kumimoji="1" lang="en-US" altLang="zh-CN" dirty="0" smtClean="0"/>
              <a:t>Statement</a:t>
            </a:r>
            <a:r>
              <a:rPr kumimoji="1" lang="zh-CN" altLang="en-US" dirty="0" smtClean="0"/>
              <a:t> 方法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 找出代码中的逻辑泥团并运用</a:t>
            </a:r>
            <a:r>
              <a:rPr kumimoji="1" lang="zh-CN" altLang="en-US" dirty="0"/>
              <a:t> </a:t>
            </a:r>
            <a:r>
              <a:rPr lang="en-US" altLang="zh-CN" dirty="0"/>
              <a:t>Extract </a:t>
            </a:r>
            <a:r>
              <a:rPr lang="en-US" altLang="zh-CN" dirty="0" smtClean="0"/>
              <a:t>Method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zh-CN" altLang="en-US" sz="1600" dirty="0" smtClean="0"/>
              <a:t>明显的逻辑泥团 就是 </a:t>
            </a:r>
            <a:r>
              <a:rPr kumimoji="1" lang="en-US" altLang="zh-CN" sz="1600" dirty="0" smtClean="0"/>
              <a:t>switch</a:t>
            </a:r>
            <a:r>
              <a:rPr kumimoji="1" lang="zh-CN" altLang="en-US" sz="1600" dirty="0" smtClean="0"/>
              <a:t> 语句</a:t>
            </a:r>
            <a:r>
              <a:rPr kumimoji="1" lang="en-US" altLang="zh-CN" dirty="0" smtClean="0"/>
              <a:t>.</a:t>
            </a:r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 修改 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amountFor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方法内某些变量名称</a:t>
            </a:r>
            <a:r>
              <a:rPr kumimoji="1" lang="en-US" altLang="zh-CN" dirty="0" smtClean="0"/>
              <a:t>(Rename).</a:t>
            </a:r>
          </a:p>
          <a:p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 搬移金额计算</a:t>
            </a:r>
            <a:r>
              <a:rPr kumimoji="1" lang="en-US" altLang="zh-CN" dirty="0" smtClean="0"/>
              <a:t>(Move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Method).</a:t>
            </a:r>
          </a:p>
          <a:p>
            <a:r>
              <a:rPr kumimoji="1" lang="en-US" altLang="zh-CN" dirty="0" smtClean="0"/>
              <a:t>4.</a:t>
            </a:r>
            <a:r>
              <a:rPr kumimoji="1" lang="zh-CN" altLang="en-US" dirty="0" smtClean="0"/>
              <a:t> 提炼</a:t>
            </a:r>
            <a:r>
              <a:rPr kumimoji="1" lang="en-US" altLang="zh-CN" dirty="0" smtClean="0"/>
              <a:t>”</a:t>
            </a:r>
            <a:r>
              <a:rPr kumimoji="1" lang="zh-CN" altLang="en-US" dirty="0" smtClean="0"/>
              <a:t>常客积分计算</a:t>
            </a:r>
            <a:r>
              <a:rPr kumimoji="1" lang="en-US" altLang="zh-CN" dirty="0" smtClean="0"/>
              <a:t>”</a:t>
            </a:r>
            <a:r>
              <a:rPr kumimoji="1" lang="zh-CN" altLang="en-US" dirty="0" smtClean="0"/>
              <a:t>代码</a:t>
            </a:r>
            <a:r>
              <a:rPr kumimoji="1" lang="en-US" altLang="zh-CN" dirty="0" smtClean="0"/>
              <a:t>.</a:t>
            </a:r>
            <a:r>
              <a:rPr kumimoji="1" lang="zh-CN" altLang="en-US" dirty="0"/>
              <a:t> </a:t>
            </a:r>
            <a:r>
              <a:rPr kumimoji="1" lang="zh-CN" altLang="en-US" dirty="0" smtClean="0">
                <a:hlinkClick r:id="rId2" action="ppaction://hlinksldjump"/>
              </a:rPr>
              <a:t>对比图</a:t>
            </a:r>
            <a:endParaRPr kumimoji="1" lang="en-US" altLang="zh-CN" dirty="0" smtClean="0"/>
          </a:p>
          <a:p>
            <a:r>
              <a:rPr kumimoji="1" lang="en-US" altLang="zh-CN" dirty="0" smtClean="0"/>
              <a:t>5.</a:t>
            </a:r>
            <a:r>
              <a:rPr kumimoji="1" lang="zh-CN" altLang="en-US" dirty="0" smtClean="0"/>
              <a:t> 去除临时变量</a:t>
            </a:r>
            <a:r>
              <a:rPr kumimoji="1" lang="en-US" altLang="zh-CN" dirty="0" smtClean="0"/>
              <a:t>(</a:t>
            </a:r>
            <a:r>
              <a:rPr lang="en-US" altLang="zh-CN" dirty="0"/>
              <a:t>Replace Temp with Query</a:t>
            </a:r>
            <a:r>
              <a:rPr kumimoji="1" lang="en-US" altLang="zh-CN" dirty="0" smtClean="0"/>
              <a:t>).</a:t>
            </a:r>
            <a:r>
              <a:rPr kumimoji="1" lang="zh-CN" altLang="en-US" dirty="0" smtClean="0">
                <a:hlinkClick r:id="rId3" action="ppaction://hlinksldjump"/>
              </a:rPr>
              <a:t>对比图</a:t>
            </a:r>
            <a:endParaRPr kumimoji="1" lang="en-US" altLang="zh-CN" dirty="0" smtClean="0"/>
          </a:p>
        </p:txBody>
      </p:sp>
      <p:sp>
        <p:nvSpPr>
          <p:cNvPr id="4" name="文档 3"/>
          <p:cNvSpPr/>
          <p:nvPr/>
        </p:nvSpPr>
        <p:spPr>
          <a:xfrm>
            <a:off x="9032789" y="492997"/>
            <a:ext cx="2780269" cy="1037968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重构技术就是以微小的步伐修改应用程序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如果犯下错误很容易发现</a:t>
            </a:r>
            <a:endParaRPr kumimoji="1" lang="zh-CN" altLang="en-US" dirty="0"/>
          </a:p>
        </p:txBody>
      </p:sp>
      <p:sp>
        <p:nvSpPr>
          <p:cNvPr id="5" name="圆角矩形标注 4"/>
          <p:cNvSpPr/>
          <p:nvPr/>
        </p:nvSpPr>
        <p:spPr>
          <a:xfrm>
            <a:off x="7074062" y="2146049"/>
            <a:ext cx="5029200" cy="612648"/>
          </a:xfrm>
          <a:prstGeom prst="wedgeRoundRectCallout">
            <a:avLst>
              <a:gd name="adj1" fmla="val -59571"/>
              <a:gd name="adj2" fmla="val -101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任何一个傻瓜都能写出计算机理解的代码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唯有写出人类理解的代码才是优秀的程序员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码农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692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提炼常客积分代码之后的 对比图</a:t>
            </a:r>
            <a:endParaRPr kumimoji="1" lang="zh-CN" altLang="en-US" dirty="0"/>
          </a:p>
        </p:txBody>
      </p:sp>
      <p:pic>
        <p:nvPicPr>
          <p:cNvPr id="1026" name="Picture 2" descr="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98" y="1844800"/>
            <a:ext cx="46767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98" y="2753474"/>
            <a:ext cx="4837773" cy="343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024" y="1897754"/>
            <a:ext cx="46291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299" y="2756604"/>
            <a:ext cx="4714875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燕尾形箭头 5"/>
          <p:cNvSpPr/>
          <p:nvPr/>
        </p:nvSpPr>
        <p:spPr>
          <a:xfrm>
            <a:off x="5643154" y="3892732"/>
            <a:ext cx="1227908" cy="57476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VS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888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去除临时变量 对比图</a:t>
            </a:r>
            <a:endParaRPr kumimoji="1" lang="zh-CN" altLang="en-US" dirty="0"/>
          </a:p>
        </p:txBody>
      </p:sp>
      <p:pic>
        <p:nvPicPr>
          <p:cNvPr id="2050" name="Picture 2" descr="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31" y="1981608"/>
            <a:ext cx="46291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31" y="2921181"/>
            <a:ext cx="47053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886" y="1981608"/>
            <a:ext cx="464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261" y="3064056"/>
            <a:ext cx="4695825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燕尾形箭头 7"/>
          <p:cNvSpPr/>
          <p:nvPr/>
        </p:nvSpPr>
        <p:spPr>
          <a:xfrm>
            <a:off x="5643154" y="3892732"/>
            <a:ext cx="1227908" cy="57476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VS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644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怀旧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2267</TotalTime>
  <Words>3742</Words>
  <Application>Microsoft Macintosh PowerPoint</Application>
  <PresentationFormat>宽屏</PresentationFormat>
  <Paragraphs>257</Paragraphs>
  <Slides>46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2" baseType="lpstr">
      <vt:lpstr>Calibri</vt:lpstr>
      <vt:lpstr>Calibri Light</vt:lpstr>
      <vt:lpstr>Mangal</vt:lpstr>
      <vt:lpstr>Wingdings</vt:lpstr>
      <vt:lpstr>宋体</vt:lpstr>
      <vt:lpstr>怀旧</vt:lpstr>
      <vt:lpstr>重构 改善既有代码的设计</vt:lpstr>
      <vt:lpstr>什么是重构</vt:lpstr>
      <vt:lpstr>分享内容</vt:lpstr>
      <vt:lpstr>重构案例</vt:lpstr>
      <vt:lpstr>Customer- statement</vt:lpstr>
      <vt:lpstr>对Demo的评价</vt:lpstr>
      <vt:lpstr>分解并重组 Statement 方法</vt:lpstr>
      <vt:lpstr>提炼常客积分代码之后的 对比图</vt:lpstr>
      <vt:lpstr>去除临时变量 对比图</vt:lpstr>
      <vt:lpstr>运用多态取代价格相关的条件逻辑</vt:lpstr>
      <vt:lpstr>以继承机制表现不同的影片类型</vt:lpstr>
      <vt:lpstr>运用State模式表现不同的影片</vt:lpstr>
      <vt:lpstr>加入state模式之后的交互图</vt:lpstr>
      <vt:lpstr>加入state模式后的类图</vt:lpstr>
      <vt:lpstr>重构原则</vt:lpstr>
      <vt:lpstr>何为重构</vt:lpstr>
      <vt:lpstr>为何重构</vt:lpstr>
      <vt:lpstr>何时重构</vt:lpstr>
      <vt:lpstr>重构难题</vt:lpstr>
      <vt:lpstr>重构与设计</vt:lpstr>
      <vt:lpstr>重构与性能</vt:lpstr>
      <vt:lpstr>代码坏味道</vt:lpstr>
      <vt:lpstr>Duplicated Code(重复代码)</vt:lpstr>
      <vt:lpstr>Long Method (过长函数)</vt:lpstr>
      <vt:lpstr>Large Class(过大的类)</vt:lpstr>
      <vt:lpstr>Long Parameter List(过长的参数列)</vt:lpstr>
      <vt:lpstr>PowerPoint 演示文稿</vt:lpstr>
      <vt:lpstr>Feature Envy(依恋情节)</vt:lpstr>
      <vt:lpstr>Data Clumps (数据泥团)</vt:lpstr>
      <vt:lpstr>Primitive Obsession(基本类型偏执)</vt:lpstr>
      <vt:lpstr>Switch Statement(Switch 惊悚现身)</vt:lpstr>
      <vt:lpstr>Parallel Inheritance Hierarchies(平行继承体系)</vt:lpstr>
      <vt:lpstr>Lazy Class(冗余类)</vt:lpstr>
      <vt:lpstr>Speculative Generality(夸夸其谈未来性)</vt:lpstr>
      <vt:lpstr>Temporary Filed(令人迷惑的暂时字段)</vt:lpstr>
      <vt:lpstr>Message Chains(过渡耦合的消息链)</vt:lpstr>
      <vt:lpstr>Middle Man</vt:lpstr>
      <vt:lpstr>Inappropriate Intimacy (狎昵关系)</vt:lpstr>
      <vt:lpstr>Alternative Classes with Different Interfaces(异曲同工的类)</vt:lpstr>
      <vt:lpstr>Incomplete Library Class (不完美的类库)</vt:lpstr>
      <vt:lpstr>Data Class (纯稚的数据类)</vt:lpstr>
      <vt:lpstr>Refused Bequest (被拒绝的遗赠)</vt:lpstr>
      <vt:lpstr>Comments(过多的注释)</vt:lpstr>
      <vt:lpstr>拓展(Gof 设计模式 )</vt:lpstr>
      <vt:lpstr>冰山一角, 九牛一毛, 抛砖引玉, 学海无涯, 实践</vt:lpstr>
      <vt:lpstr>参考资料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重构 改善既有代码的设计</dc:title>
  <dc:creator>1225379577@qq.com</dc:creator>
  <cp:lastModifiedBy>1225379577@qq.com</cp:lastModifiedBy>
  <cp:revision>91</cp:revision>
  <dcterms:created xsi:type="dcterms:W3CDTF">2018-07-23T03:30:40Z</dcterms:created>
  <dcterms:modified xsi:type="dcterms:W3CDTF">2018-09-06T11:53:49Z</dcterms:modified>
</cp:coreProperties>
</file>